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75" r:id="rId4"/>
    <p:sldId id="276" r:id="rId5"/>
    <p:sldId id="277" r:id="rId6"/>
    <p:sldId id="281" r:id="rId7"/>
    <p:sldId id="282" r:id="rId8"/>
    <p:sldId id="278" r:id="rId9"/>
    <p:sldId id="283" r:id="rId10"/>
    <p:sldId id="284" r:id="rId11"/>
    <p:sldId id="279" r:id="rId12"/>
    <p:sldId id="280" r:id="rId13"/>
    <p:sldId id="261" r:id="rId14"/>
    <p:sldId id="268" r:id="rId15"/>
    <p:sldId id="270" r:id="rId16"/>
    <p:sldId id="262"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676" autoAdjust="0"/>
  </p:normalViewPr>
  <p:slideViewPr>
    <p:cSldViewPr>
      <p:cViewPr>
        <p:scale>
          <a:sx n="66" d="100"/>
          <a:sy n="66" d="100"/>
        </p:scale>
        <p:origin x="-594" y="9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charlieb\AppData\Local\Temp\nomis_2015_01_27_164414.xlsx.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04227967202873"/>
          <c:y val="4.9265713013591436E-2"/>
          <c:w val="0.81542022474759368"/>
          <c:h val="0.82777661176145167"/>
        </c:manualLayout>
      </c:layout>
      <c:barChart>
        <c:barDir val="col"/>
        <c:grouping val="stacked"/>
        <c:varyColors val="0"/>
        <c:ser>
          <c:idx val="0"/>
          <c:order val="0"/>
          <c:tx>
            <c:strRef>
              <c:f>Sheet1!$A$2</c:f>
              <c:strCache>
                <c:ptCount val="1"/>
                <c:pt idx="0">
                  <c:v>Mathematics</c:v>
                </c:pt>
              </c:strCache>
            </c:strRef>
          </c:tx>
          <c:invertIfNegative val="0"/>
          <c:cat>
            <c:strRef>
              <c:f>Sheet1!$B$1:$F$1</c:f>
              <c:strCache>
                <c:ptCount val="5"/>
                <c:pt idx="0">
                  <c:v>Doctorate</c:v>
                </c:pt>
                <c:pt idx="1">
                  <c:v>Masters</c:v>
                </c:pt>
                <c:pt idx="2">
                  <c:v>Other PG</c:v>
                </c:pt>
                <c:pt idx="3">
                  <c:v>First degree</c:v>
                </c:pt>
                <c:pt idx="4">
                  <c:v>Other UG</c:v>
                </c:pt>
              </c:strCache>
            </c:strRef>
          </c:cat>
          <c:val>
            <c:numRef>
              <c:f>Sheet1!$B$2:$F$2</c:f>
              <c:numCache>
                <c:formatCode>General</c:formatCode>
                <c:ptCount val="5"/>
                <c:pt idx="0">
                  <c:v>250</c:v>
                </c:pt>
                <c:pt idx="1">
                  <c:v>320</c:v>
                </c:pt>
                <c:pt idx="2">
                  <c:v>80</c:v>
                </c:pt>
                <c:pt idx="3">
                  <c:v>6235</c:v>
                </c:pt>
                <c:pt idx="4">
                  <c:v>725</c:v>
                </c:pt>
              </c:numCache>
            </c:numRef>
          </c:val>
        </c:ser>
        <c:ser>
          <c:idx val="1"/>
          <c:order val="1"/>
          <c:tx>
            <c:strRef>
              <c:f>Sheet1!$A$3</c:f>
              <c:strCache>
                <c:ptCount val="1"/>
                <c:pt idx="0">
                  <c:v>Operational Research</c:v>
                </c:pt>
              </c:strCache>
            </c:strRef>
          </c:tx>
          <c:invertIfNegative val="0"/>
          <c:cat>
            <c:strRef>
              <c:f>Sheet1!$B$1:$F$1</c:f>
              <c:strCache>
                <c:ptCount val="5"/>
                <c:pt idx="0">
                  <c:v>Doctorate</c:v>
                </c:pt>
                <c:pt idx="1">
                  <c:v>Masters</c:v>
                </c:pt>
                <c:pt idx="2">
                  <c:v>Other PG</c:v>
                </c:pt>
                <c:pt idx="3">
                  <c:v>First degree</c:v>
                </c:pt>
                <c:pt idx="4">
                  <c:v>Other UG</c:v>
                </c:pt>
              </c:strCache>
            </c:strRef>
          </c:cat>
          <c:val>
            <c:numRef>
              <c:f>Sheet1!$B$3:$F$3</c:f>
              <c:numCache>
                <c:formatCode>General</c:formatCode>
                <c:ptCount val="5"/>
                <c:pt idx="0">
                  <c:v>5</c:v>
                </c:pt>
                <c:pt idx="1">
                  <c:v>75</c:v>
                </c:pt>
                <c:pt idx="2">
                  <c:v>5</c:v>
                </c:pt>
                <c:pt idx="3">
                  <c:v>65</c:v>
                </c:pt>
                <c:pt idx="4">
                  <c:v>0</c:v>
                </c:pt>
              </c:numCache>
            </c:numRef>
          </c:val>
        </c:ser>
        <c:ser>
          <c:idx val="2"/>
          <c:order val="2"/>
          <c:tx>
            <c:strRef>
              <c:f>Sheet1!$A$4</c:f>
              <c:strCache>
                <c:ptCount val="1"/>
                <c:pt idx="0">
                  <c:v>Statistics</c:v>
                </c:pt>
              </c:strCache>
            </c:strRef>
          </c:tx>
          <c:invertIfNegative val="0"/>
          <c:cat>
            <c:strRef>
              <c:f>Sheet1!$B$1:$F$1</c:f>
              <c:strCache>
                <c:ptCount val="5"/>
                <c:pt idx="0">
                  <c:v>Doctorate</c:v>
                </c:pt>
                <c:pt idx="1">
                  <c:v>Masters</c:v>
                </c:pt>
                <c:pt idx="2">
                  <c:v>Other PG</c:v>
                </c:pt>
                <c:pt idx="3">
                  <c:v>First degree</c:v>
                </c:pt>
                <c:pt idx="4">
                  <c:v>Other UG</c:v>
                </c:pt>
              </c:strCache>
            </c:strRef>
          </c:cat>
          <c:val>
            <c:numRef>
              <c:f>Sheet1!$B$4:$F$4</c:f>
              <c:numCache>
                <c:formatCode>General</c:formatCode>
                <c:ptCount val="5"/>
                <c:pt idx="0">
                  <c:v>40</c:v>
                </c:pt>
                <c:pt idx="1">
                  <c:v>170</c:v>
                </c:pt>
                <c:pt idx="2">
                  <c:v>15</c:v>
                </c:pt>
                <c:pt idx="3">
                  <c:v>425</c:v>
                </c:pt>
                <c:pt idx="4">
                  <c:v>120</c:v>
                </c:pt>
              </c:numCache>
            </c:numRef>
          </c:val>
        </c:ser>
        <c:dLbls>
          <c:showLegendKey val="0"/>
          <c:showVal val="0"/>
          <c:showCatName val="0"/>
          <c:showSerName val="0"/>
          <c:showPercent val="0"/>
          <c:showBubbleSize val="0"/>
        </c:dLbls>
        <c:gapWidth val="150"/>
        <c:overlap val="100"/>
        <c:axId val="40016512"/>
        <c:axId val="40030592"/>
      </c:barChart>
      <c:catAx>
        <c:axId val="40016512"/>
        <c:scaling>
          <c:orientation val="minMax"/>
        </c:scaling>
        <c:delete val="0"/>
        <c:axPos val="b"/>
        <c:majorTickMark val="out"/>
        <c:minorTickMark val="none"/>
        <c:tickLblPos val="nextTo"/>
        <c:crossAx val="40030592"/>
        <c:crosses val="autoZero"/>
        <c:auto val="1"/>
        <c:lblAlgn val="ctr"/>
        <c:lblOffset val="100"/>
        <c:noMultiLvlLbl val="0"/>
      </c:catAx>
      <c:valAx>
        <c:axId val="40030592"/>
        <c:scaling>
          <c:orientation val="minMax"/>
        </c:scaling>
        <c:delete val="0"/>
        <c:axPos val="l"/>
        <c:majorGridlines/>
        <c:title>
          <c:tx>
            <c:rich>
              <a:bodyPr rot="-5400000" vert="horz"/>
              <a:lstStyle/>
              <a:p>
                <a:pPr>
                  <a:defRPr/>
                </a:pPr>
                <a:r>
                  <a:rPr lang="en-GB" dirty="0" smtClean="0"/>
                  <a:t>Qualifications</a:t>
                </a:r>
                <a:r>
                  <a:rPr lang="en-GB" baseline="0" dirty="0" smtClean="0"/>
                  <a:t> awarded</a:t>
                </a:r>
                <a:endParaRPr lang="en-GB" dirty="0"/>
              </a:p>
            </c:rich>
          </c:tx>
          <c:layout>
            <c:manualLayout>
              <c:xMode val="edge"/>
              <c:yMode val="edge"/>
              <c:x val="2.9662491562539309E-2"/>
              <c:y val="0.18790516202841548"/>
            </c:manualLayout>
          </c:layout>
          <c:overlay val="0"/>
        </c:title>
        <c:numFmt formatCode="General" sourceLinked="1"/>
        <c:majorTickMark val="out"/>
        <c:minorTickMark val="none"/>
        <c:tickLblPos val="nextTo"/>
        <c:crossAx val="4001651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first degrees</c:v>
                </c:pt>
              </c:strCache>
            </c:strRef>
          </c:tx>
          <c:invertIfNegative val="0"/>
          <c:cat>
            <c:strRef>
              <c:f>Sheet1!$A$2:$A$7</c:f>
              <c:strCache>
                <c:ptCount val="6"/>
                <c:pt idx="0">
                  <c:v>Working full time</c:v>
                </c:pt>
                <c:pt idx="1">
                  <c:v>Working part time</c:v>
                </c:pt>
                <c:pt idx="2">
                  <c:v>Working and studying</c:v>
                </c:pt>
                <c:pt idx="3">
                  <c:v>Studying</c:v>
                </c:pt>
                <c:pt idx="4">
                  <c:v>Unemployed</c:v>
                </c:pt>
                <c:pt idx="5">
                  <c:v>Other</c:v>
                </c:pt>
              </c:strCache>
            </c:strRef>
          </c:cat>
          <c:val>
            <c:numRef>
              <c:f>Sheet1!$B$2:$B$7</c:f>
              <c:numCache>
                <c:formatCode>0.0%</c:formatCode>
                <c:ptCount val="6"/>
                <c:pt idx="0">
                  <c:v>0.56043081556146679</c:v>
                </c:pt>
                <c:pt idx="1">
                  <c:v>0.13992533674532506</c:v>
                </c:pt>
                <c:pt idx="2">
                  <c:v>5.598573830412263E-2</c:v>
                </c:pt>
                <c:pt idx="3">
                  <c:v>0.12356885676280234</c:v>
                </c:pt>
                <c:pt idx="4">
                  <c:v>7.3126299487812407E-2</c:v>
                </c:pt>
                <c:pt idx="5">
                  <c:v>4.696295313847075E-2</c:v>
                </c:pt>
              </c:numCache>
            </c:numRef>
          </c:val>
        </c:ser>
        <c:ser>
          <c:idx val="1"/>
          <c:order val="1"/>
          <c:tx>
            <c:strRef>
              <c:f>Sheet1!$C$1</c:f>
              <c:strCache>
                <c:ptCount val="1"/>
                <c:pt idx="0">
                  <c:v>Mathematics</c:v>
                </c:pt>
              </c:strCache>
            </c:strRef>
          </c:tx>
          <c:invertIfNegative val="0"/>
          <c:cat>
            <c:strRef>
              <c:f>Sheet1!$A$2:$A$7</c:f>
              <c:strCache>
                <c:ptCount val="6"/>
                <c:pt idx="0">
                  <c:v>Working full time</c:v>
                </c:pt>
                <c:pt idx="1">
                  <c:v>Working part time</c:v>
                </c:pt>
                <c:pt idx="2">
                  <c:v>Working and studying</c:v>
                </c:pt>
                <c:pt idx="3">
                  <c:v>Studying</c:v>
                </c:pt>
                <c:pt idx="4">
                  <c:v>Unemployed</c:v>
                </c:pt>
                <c:pt idx="5">
                  <c:v>Other</c:v>
                </c:pt>
              </c:strCache>
            </c:strRef>
          </c:cat>
          <c:val>
            <c:numRef>
              <c:f>Sheet1!$C$2:$C$7</c:f>
              <c:numCache>
                <c:formatCode>0.0%</c:formatCode>
                <c:ptCount val="6"/>
                <c:pt idx="0">
                  <c:v>0.47828600053947901</c:v>
                </c:pt>
                <c:pt idx="1">
                  <c:v>8.1160648915263298E-2</c:v>
                </c:pt>
                <c:pt idx="2">
                  <c:v>8.1875457593156203E-2</c:v>
                </c:pt>
                <c:pt idx="3">
                  <c:v>0.22677353473854542</c:v>
                </c:pt>
                <c:pt idx="4">
                  <c:v>8.5480328311047626E-2</c:v>
                </c:pt>
                <c:pt idx="5">
                  <c:v>4.6424029902508511E-2</c:v>
                </c:pt>
              </c:numCache>
            </c:numRef>
          </c:val>
        </c:ser>
        <c:ser>
          <c:idx val="2"/>
          <c:order val="2"/>
          <c:tx>
            <c:strRef>
              <c:f>Sheet1!$D$1</c:f>
              <c:strCache>
                <c:ptCount val="1"/>
                <c:pt idx="0">
                  <c:v>Statistics</c:v>
                </c:pt>
              </c:strCache>
            </c:strRef>
          </c:tx>
          <c:invertIfNegative val="0"/>
          <c:cat>
            <c:strRef>
              <c:f>Sheet1!$A$2:$A$7</c:f>
              <c:strCache>
                <c:ptCount val="6"/>
                <c:pt idx="0">
                  <c:v>Working full time</c:v>
                </c:pt>
                <c:pt idx="1">
                  <c:v>Working part time</c:v>
                </c:pt>
                <c:pt idx="2">
                  <c:v>Working and studying</c:v>
                </c:pt>
                <c:pt idx="3">
                  <c:v>Studying</c:v>
                </c:pt>
                <c:pt idx="4">
                  <c:v>Unemployed</c:v>
                </c:pt>
                <c:pt idx="5">
                  <c:v>Other</c:v>
                </c:pt>
              </c:strCache>
            </c:strRef>
          </c:cat>
          <c:val>
            <c:numRef>
              <c:f>Sheet1!$D$2:$D$7</c:f>
              <c:numCache>
                <c:formatCode>0.0%</c:formatCode>
                <c:ptCount val="6"/>
                <c:pt idx="0">
                  <c:v>0.5421524535220148</c:v>
                </c:pt>
                <c:pt idx="1">
                  <c:v>6.4911627374029557E-2</c:v>
                </c:pt>
                <c:pt idx="2">
                  <c:v>9.7453378784840491E-2</c:v>
                </c:pt>
                <c:pt idx="3">
                  <c:v>0.16425563608238547</c:v>
                </c:pt>
                <c:pt idx="4">
                  <c:v>7.963562405110422E-2</c:v>
                </c:pt>
                <c:pt idx="5">
                  <c:v>5.1591280185625421E-2</c:v>
                </c:pt>
              </c:numCache>
            </c:numRef>
          </c:val>
        </c:ser>
        <c:dLbls>
          <c:showLegendKey val="0"/>
          <c:showVal val="0"/>
          <c:showCatName val="0"/>
          <c:showSerName val="0"/>
          <c:showPercent val="0"/>
          <c:showBubbleSize val="0"/>
        </c:dLbls>
        <c:gapWidth val="150"/>
        <c:axId val="39937536"/>
        <c:axId val="39939072"/>
      </c:barChart>
      <c:catAx>
        <c:axId val="39937536"/>
        <c:scaling>
          <c:orientation val="minMax"/>
        </c:scaling>
        <c:delete val="0"/>
        <c:axPos val="b"/>
        <c:majorTickMark val="out"/>
        <c:minorTickMark val="none"/>
        <c:tickLblPos val="nextTo"/>
        <c:crossAx val="39939072"/>
        <c:crosses val="autoZero"/>
        <c:auto val="1"/>
        <c:lblAlgn val="ctr"/>
        <c:lblOffset val="100"/>
        <c:noMultiLvlLbl val="0"/>
      </c:catAx>
      <c:valAx>
        <c:axId val="39939072"/>
        <c:scaling>
          <c:orientation val="minMax"/>
        </c:scaling>
        <c:delete val="0"/>
        <c:axPos val="l"/>
        <c:majorGridlines/>
        <c:title>
          <c:tx>
            <c:rich>
              <a:bodyPr rot="-5400000" vert="horz"/>
              <a:lstStyle/>
              <a:p>
                <a:pPr>
                  <a:defRPr/>
                </a:pPr>
                <a:r>
                  <a:rPr lang="en-GB" dirty="0" smtClean="0"/>
                  <a:t>Proportion of graduates</a:t>
                </a:r>
                <a:endParaRPr lang="en-GB" dirty="0"/>
              </a:p>
            </c:rich>
          </c:tx>
          <c:layout/>
          <c:overlay val="0"/>
        </c:title>
        <c:numFmt formatCode="0%" sourceLinked="0"/>
        <c:majorTickMark val="out"/>
        <c:minorTickMark val="none"/>
        <c:tickLblPos val="nextTo"/>
        <c:crossAx val="39937536"/>
        <c:crosses val="autoZero"/>
        <c:crossBetween val="between"/>
      </c:valAx>
      <c:dTable>
        <c:showHorzBorder val="1"/>
        <c:showVertBorder val="1"/>
        <c:showOutline val="1"/>
        <c:showKeys val="1"/>
      </c:dTable>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91412069360564"/>
          <c:y val="4.1334913404683434E-2"/>
          <c:w val="0.8684668609200521"/>
          <c:h val="0.66976112001664723"/>
        </c:manualLayout>
      </c:layout>
      <c:barChart>
        <c:barDir val="col"/>
        <c:grouping val="clustered"/>
        <c:varyColors val="0"/>
        <c:ser>
          <c:idx val="0"/>
          <c:order val="0"/>
          <c:tx>
            <c:strRef>
              <c:f>Sheet1!$B$1</c:f>
              <c:strCache>
                <c:ptCount val="1"/>
                <c:pt idx="0">
                  <c:v>All graduates</c:v>
                </c:pt>
              </c:strCache>
            </c:strRef>
          </c:tx>
          <c:invertIfNegative val="0"/>
          <c:cat>
            <c:strRef>
              <c:f>Sheet1!$A$2:$A$16</c:f>
              <c:strCache>
                <c:ptCount val="15"/>
                <c:pt idx="0">
                  <c:v>Managers</c:v>
                </c:pt>
                <c:pt idx="1">
                  <c:v>Health </c:v>
                </c:pt>
                <c:pt idx="2">
                  <c:v>Education </c:v>
                </c:pt>
                <c:pt idx="3">
                  <c:v>Legal, social &amp; welfare </c:v>
                </c:pt>
                <c:pt idx="4">
                  <c:v>Science </c:v>
                </c:pt>
                <c:pt idx="5">
                  <c:v>Engineering </c:v>
                </c:pt>
                <c:pt idx="6">
                  <c:v>IT</c:v>
                </c:pt>
                <c:pt idx="7">
                  <c:v>Business and finance</c:v>
                </c:pt>
                <c:pt idx="8">
                  <c:v>Marketing, PR and sales</c:v>
                </c:pt>
                <c:pt idx="9">
                  <c:v>Arts, design and media </c:v>
                </c:pt>
                <c:pt idx="10">
                  <c:v>Other professionals</c:v>
                </c:pt>
                <c:pt idx="11">
                  <c:v>Childcare etc</c:v>
                </c:pt>
                <c:pt idx="12">
                  <c:v>Clerical &amp; secretarial </c:v>
                </c:pt>
                <c:pt idx="13">
                  <c:v>Service industry</c:v>
                </c:pt>
                <c:pt idx="14">
                  <c:v>Other </c:v>
                </c:pt>
              </c:strCache>
            </c:strRef>
          </c:cat>
          <c:val>
            <c:numRef>
              <c:f>Sheet1!$B$2:$B$16</c:f>
              <c:numCache>
                <c:formatCode>0.0%</c:formatCode>
                <c:ptCount val="15"/>
                <c:pt idx="0">
                  <c:v>4.1274285229490122E-2</c:v>
                </c:pt>
                <c:pt idx="1">
                  <c:v>0.14261474505811486</c:v>
                </c:pt>
                <c:pt idx="2">
                  <c:v>6.3438533978111444E-2</c:v>
                </c:pt>
                <c:pt idx="3">
                  <c:v>4.9068889454483754E-2</c:v>
                </c:pt>
                <c:pt idx="4">
                  <c:v>1.0970772885382202E-2</c:v>
                </c:pt>
                <c:pt idx="5">
                  <c:v>4.4848137778908975E-2</c:v>
                </c:pt>
                <c:pt idx="6">
                  <c:v>3.9678247221515223E-2</c:v>
                </c:pt>
                <c:pt idx="7">
                  <c:v>9.0629507084075578E-2</c:v>
                </c:pt>
                <c:pt idx="8">
                  <c:v>7.2272418766437599E-2</c:v>
                </c:pt>
                <c:pt idx="9">
                  <c:v>5.7664163909391712E-2</c:v>
                </c:pt>
                <c:pt idx="10">
                  <c:v>4.8745439891405805E-2</c:v>
                </c:pt>
                <c:pt idx="11">
                  <c:v>5.7054381946211916E-2</c:v>
                </c:pt>
                <c:pt idx="12">
                  <c:v>8.146156782896409E-2</c:v>
                </c:pt>
                <c:pt idx="13">
                  <c:v>0.13007974887588025</c:v>
                </c:pt>
                <c:pt idx="14">
                  <c:v>6.750021209807415E-2</c:v>
                </c:pt>
              </c:numCache>
            </c:numRef>
          </c:val>
        </c:ser>
        <c:ser>
          <c:idx val="1"/>
          <c:order val="1"/>
          <c:tx>
            <c:strRef>
              <c:f>Sheet1!$C$1</c:f>
              <c:strCache>
                <c:ptCount val="1"/>
                <c:pt idx="0">
                  <c:v>Mathematics</c:v>
                </c:pt>
              </c:strCache>
            </c:strRef>
          </c:tx>
          <c:invertIfNegative val="0"/>
          <c:cat>
            <c:strRef>
              <c:f>Sheet1!$A$2:$A$16</c:f>
              <c:strCache>
                <c:ptCount val="15"/>
                <c:pt idx="0">
                  <c:v>Managers</c:v>
                </c:pt>
                <c:pt idx="1">
                  <c:v>Health </c:v>
                </c:pt>
                <c:pt idx="2">
                  <c:v>Education </c:v>
                </c:pt>
                <c:pt idx="3">
                  <c:v>Legal, social &amp; welfare </c:v>
                </c:pt>
                <c:pt idx="4">
                  <c:v>Science </c:v>
                </c:pt>
                <c:pt idx="5">
                  <c:v>Engineering </c:v>
                </c:pt>
                <c:pt idx="6">
                  <c:v>IT</c:v>
                </c:pt>
                <c:pt idx="7">
                  <c:v>Business and finance</c:v>
                </c:pt>
                <c:pt idx="8">
                  <c:v>Marketing, PR and sales</c:v>
                </c:pt>
                <c:pt idx="9">
                  <c:v>Arts, design and media </c:v>
                </c:pt>
                <c:pt idx="10">
                  <c:v>Other professionals</c:v>
                </c:pt>
                <c:pt idx="11">
                  <c:v>Childcare etc</c:v>
                </c:pt>
                <c:pt idx="12">
                  <c:v>Clerical &amp; secretarial </c:v>
                </c:pt>
                <c:pt idx="13">
                  <c:v>Service industry</c:v>
                </c:pt>
                <c:pt idx="14">
                  <c:v>Other </c:v>
                </c:pt>
              </c:strCache>
            </c:strRef>
          </c:cat>
          <c:val>
            <c:numRef>
              <c:f>Sheet1!$C$2:$C$16</c:f>
              <c:numCache>
                <c:formatCode>0.0%</c:formatCode>
                <c:ptCount val="15"/>
                <c:pt idx="0">
                  <c:v>3.1685278717390297E-2</c:v>
                </c:pt>
                <c:pt idx="1">
                  <c:v>1.2356548198260815E-3</c:v>
                </c:pt>
                <c:pt idx="2">
                  <c:v>8.8219575861483088E-2</c:v>
                </c:pt>
                <c:pt idx="3">
                  <c:v>1.4012325656827765E-2</c:v>
                </c:pt>
                <c:pt idx="4">
                  <c:v>7.5807423196330099E-3</c:v>
                </c:pt>
                <c:pt idx="5">
                  <c:v>1.8899340469239918E-2</c:v>
                </c:pt>
                <c:pt idx="6">
                  <c:v>0.11383778941352732</c:v>
                </c:pt>
                <c:pt idx="7">
                  <c:v>0.37662141080889039</c:v>
                </c:pt>
                <c:pt idx="8">
                  <c:v>4.1066987936919819E-2</c:v>
                </c:pt>
                <c:pt idx="9">
                  <c:v>6.3976028296495371E-3</c:v>
                </c:pt>
                <c:pt idx="10">
                  <c:v>2.6427567459030323E-2</c:v>
                </c:pt>
                <c:pt idx="11">
                  <c:v>2.7261634462412924E-2</c:v>
                </c:pt>
                <c:pt idx="12">
                  <c:v>0.11519392057828647</c:v>
                </c:pt>
                <c:pt idx="13">
                  <c:v>8.6295043479603983E-2</c:v>
                </c:pt>
                <c:pt idx="14">
                  <c:v>4.5265125187278932E-2</c:v>
                </c:pt>
              </c:numCache>
            </c:numRef>
          </c:val>
        </c:ser>
        <c:ser>
          <c:idx val="2"/>
          <c:order val="2"/>
          <c:tx>
            <c:strRef>
              <c:f>Sheet1!$D$1</c:f>
              <c:strCache>
                <c:ptCount val="1"/>
                <c:pt idx="0">
                  <c:v>Statistics</c:v>
                </c:pt>
              </c:strCache>
            </c:strRef>
          </c:tx>
          <c:invertIfNegative val="0"/>
          <c:cat>
            <c:strRef>
              <c:f>Sheet1!$A$2:$A$16</c:f>
              <c:strCache>
                <c:ptCount val="15"/>
                <c:pt idx="0">
                  <c:v>Managers</c:v>
                </c:pt>
                <c:pt idx="1">
                  <c:v>Health </c:v>
                </c:pt>
                <c:pt idx="2">
                  <c:v>Education </c:v>
                </c:pt>
                <c:pt idx="3">
                  <c:v>Legal, social &amp; welfare </c:v>
                </c:pt>
                <c:pt idx="4">
                  <c:v>Science </c:v>
                </c:pt>
                <c:pt idx="5">
                  <c:v>Engineering </c:v>
                </c:pt>
                <c:pt idx="6">
                  <c:v>IT</c:v>
                </c:pt>
                <c:pt idx="7">
                  <c:v>Business and finance</c:v>
                </c:pt>
                <c:pt idx="8">
                  <c:v>Marketing, PR and sales</c:v>
                </c:pt>
                <c:pt idx="9">
                  <c:v>Arts, design and media </c:v>
                </c:pt>
                <c:pt idx="10">
                  <c:v>Other professionals</c:v>
                </c:pt>
                <c:pt idx="11">
                  <c:v>Childcare etc</c:v>
                </c:pt>
                <c:pt idx="12">
                  <c:v>Clerical &amp; secretarial </c:v>
                </c:pt>
                <c:pt idx="13">
                  <c:v>Service industry</c:v>
                </c:pt>
                <c:pt idx="14">
                  <c:v>Other </c:v>
                </c:pt>
              </c:strCache>
            </c:strRef>
          </c:cat>
          <c:val>
            <c:numRef>
              <c:f>Sheet1!$D$2:$D$16</c:f>
              <c:numCache>
                <c:formatCode>0.0%</c:formatCode>
                <c:ptCount val="15"/>
                <c:pt idx="0">
                  <c:v>3.5126142441982901E-2</c:v>
                </c:pt>
                <c:pt idx="1">
                  <c:v>1.0529419197237081E-2</c:v>
                </c:pt>
                <c:pt idx="2">
                  <c:v>4.5992503053531572E-2</c:v>
                </c:pt>
                <c:pt idx="3">
                  <c:v>3.4957671734827112E-3</c:v>
                </c:pt>
                <c:pt idx="4">
                  <c:v>9.0974181864128395E-3</c:v>
                </c:pt>
                <c:pt idx="5">
                  <c:v>1.1203302025860255E-2</c:v>
                </c:pt>
                <c:pt idx="6">
                  <c:v>6.9367813671397882E-2</c:v>
                </c:pt>
                <c:pt idx="7">
                  <c:v>0.52103777955607966</c:v>
                </c:pt>
                <c:pt idx="8">
                  <c:v>6.4608516194246735E-2</c:v>
                </c:pt>
                <c:pt idx="9">
                  <c:v>0</c:v>
                </c:pt>
                <c:pt idx="10">
                  <c:v>2.3248957587499473E-2</c:v>
                </c:pt>
                <c:pt idx="11">
                  <c:v>1.6889188392368276E-2</c:v>
                </c:pt>
                <c:pt idx="12">
                  <c:v>9.0047592974771537E-2</c:v>
                </c:pt>
                <c:pt idx="13">
                  <c:v>5.2984037400496994E-2</c:v>
                </c:pt>
                <c:pt idx="14">
                  <c:v>4.6371562144632103E-2</c:v>
                </c:pt>
              </c:numCache>
            </c:numRef>
          </c:val>
        </c:ser>
        <c:dLbls>
          <c:showLegendKey val="0"/>
          <c:showVal val="0"/>
          <c:showCatName val="0"/>
          <c:showSerName val="0"/>
          <c:showPercent val="0"/>
          <c:showBubbleSize val="0"/>
        </c:dLbls>
        <c:gapWidth val="150"/>
        <c:axId val="40100608"/>
        <c:axId val="40102144"/>
      </c:barChart>
      <c:catAx>
        <c:axId val="40100608"/>
        <c:scaling>
          <c:orientation val="minMax"/>
        </c:scaling>
        <c:delete val="0"/>
        <c:axPos val="b"/>
        <c:majorTickMark val="out"/>
        <c:minorTickMark val="none"/>
        <c:tickLblPos val="nextTo"/>
        <c:crossAx val="40102144"/>
        <c:crosses val="autoZero"/>
        <c:auto val="1"/>
        <c:lblAlgn val="ctr"/>
        <c:lblOffset val="100"/>
        <c:noMultiLvlLbl val="0"/>
      </c:catAx>
      <c:valAx>
        <c:axId val="40102144"/>
        <c:scaling>
          <c:orientation val="minMax"/>
        </c:scaling>
        <c:delete val="0"/>
        <c:axPos val="l"/>
        <c:majorGridlines/>
        <c:title>
          <c:tx>
            <c:rich>
              <a:bodyPr rot="-5400000" vert="horz"/>
              <a:lstStyle/>
              <a:p>
                <a:pPr>
                  <a:defRPr/>
                </a:pPr>
                <a:r>
                  <a:rPr lang="en-GB"/>
                  <a:t>Proportion of graduates</a:t>
                </a:r>
              </a:p>
            </c:rich>
          </c:tx>
          <c:layout>
            <c:manualLayout>
              <c:xMode val="edge"/>
              <c:yMode val="edge"/>
              <c:x val="4.6598224051393564E-2"/>
              <c:y val="0.22537250289420338"/>
            </c:manualLayout>
          </c:layout>
          <c:overlay val="0"/>
        </c:title>
        <c:numFmt formatCode="0%" sourceLinked="0"/>
        <c:majorTickMark val="out"/>
        <c:minorTickMark val="none"/>
        <c:tickLblPos val="nextTo"/>
        <c:crossAx val="40100608"/>
        <c:crosses val="autoZero"/>
        <c:crossBetween val="between"/>
      </c:valAx>
      <c:dTable>
        <c:showHorzBorder val="1"/>
        <c:showVertBorder val="1"/>
        <c:showOutline val="1"/>
        <c:showKeys val="1"/>
      </c:dTable>
    </c:plotArea>
    <c:plotVisOnly val="1"/>
    <c:dispBlanksAs val="gap"/>
    <c:showDLblsOverMax val="0"/>
  </c:chart>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Maths Masters</c:v>
                </c:pt>
              </c:strCache>
            </c:strRef>
          </c:tx>
          <c:invertIfNegative val="0"/>
          <c:cat>
            <c:strRef>
              <c:f>Sheet1!$A$2:$A$6</c:f>
              <c:strCache>
                <c:ptCount val="5"/>
                <c:pt idx="0">
                  <c:v>Working</c:v>
                </c:pt>
                <c:pt idx="1">
                  <c:v>Working and studying</c:v>
                </c:pt>
                <c:pt idx="2">
                  <c:v>Studying</c:v>
                </c:pt>
                <c:pt idx="3">
                  <c:v>Unemployed </c:v>
                </c:pt>
                <c:pt idx="4">
                  <c:v>Other</c:v>
                </c:pt>
              </c:strCache>
            </c:strRef>
          </c:cat>
          <c:val>
            <c:numRef>
              <c:f>Sheet1!$B$2:$B$6</c:f>
              <c:numCache>
                <c:formatCode>0.0%</c:formatCode>
                <c:ptCount val="5"/>
                <c:pt idx="0">
                  <c:v>0.58440913604766642</c:v>
                </c:pt>
                <c:pt idx="1">
                  <c:v>3.082964701634016E-2</c:v>
                </c:pt>
                <c:pt idx="2">
                  <c:v>0.2749390629231741</c:v>
                </c:pt>
                <c:pt idx="3">
                  <c:v>7.3711293671571712E-2</c:v>
                </c:pt>
                <c:pt idx="4">
                  <c:v>3.6110860341247629E-2</c:v>
                </c:pt>
              </c:numCache>
            </c:numRef>
          </c:val>
        </c:ser>
        <c:ser>
          <c:idx val="1"/>
          <c:order val="1"/>
          <c:tx>
            <c:strRef>
              <c:f>Sheet1!$C$1</c:f>
              <c:strCache>
                <c:ptCount val="1"/>
                <c:pt idx="0">
                  <c:v>All Masters</c:v>
                </c:pt>
              </c:strCache>
            </c:strRef>
          </c:tx>
          <c:invertIfNegative val="0"/>
          <c:cat>
            <c:strRef>
              <c:f>Sheet1!$A$2:$A$6</c:f>
              <c:strCache>
                <c:ptCount val="5"/>
                <c:pt idx="0">
                  <c:v>Working</c:v>
                </c:pt>
                <c:pt idx="1">
                  <c:v>Working and studying</c:v>
                </c:pt>
                <c:pt idx="2">
                  <c:v>Studying</c:v>
                </c:pt>
                <c:pt idx="3">
                  <c:v>Unemployed </c:v>
                </c:pt>
                <c:pt idx="4">
                  <c:v>Other</c:v>
                </c:pt>
              </c:strCache>
            </c:strRef>
          </c:cat>
          <c:val>
            <c:numRef>
              <c:f>Sheet1!$C$2:$C$6</c:f>
              <c:numCache>
                <c:formatCode>0.0%</c:formatCode>
                <c:ptCount val="5"/>
                <c:pt idx="0">
                  <c:v>0.76316859414528615</c:v>
                </c:pt>
                <c:pt idx="1">
                  <c:v>4.153867003975386E-2</c:v>
                </c:pt>
                <c:pt idx="2">
                  <c:v>8.3890495121068803E-2</c:v>
                </c:pt>
                <c:pt idx="3">
                  <c:v>6.7921033610407688E-2</c:v>
                </c:pt>
                <c:pt idx="4">
                  <c:v>4.3481207083483422E-2</c:v>
                </c:pt>
              </c:numCache>
            </c:numRef>
          </c:val>
        </c:ser>
        <c:ser>
          <c:idx val="2"/>
          <c:order val="2"/>
          <c:tx>
            <c:strRef>
              <c:f>Sheet1!$D$1</c:f>
              <c:strCache>
                <c:ptCount val="1"/>
                <c:pt idx="0">
                  <c:v>Maths PhD</c:v>
                </c:pt>
              </c:strCache>
            </c:strRef>
          </c:tx>
          <c:invertIfNegative val="0"/>
          <c:cat>
            <c:strRef>
              <c:f>Sheet1!$A$2:$A$6</c:f>
              <c:strCache>
                <c:ptCount val="5"/>
                <c:pt idx="0">
                  <c:v>Working</c:v>
                </c:pt>
                <c:pt idx="1">
                  <c:v>Working and studying</c:v>
                </c:pt>
                <c:pt idx="2">
                  <c:v>Studying</c:v>
                </c:pt>
                <c:pt idx="3">
                  <c:v>Unemployed </c:v>
                </c:pt>
                <c:pt idx="4">
                  <c:v>Other</c:v>
                </c:pt>
              </c:strCache>
            </c:strRef>
          </c:cat>
          <c:val>
            <c:numRef>
              <c:f>Sheet1!$D$2:$D$6</c:f>
              <c:numCache>
                <c:formatCode>0.0%</c:formatCode>
                <c:ptCount val="5"/>
                <c:pt idx="0">
                  <c:v>0.80941446613088408</c:v>
                </c:pt>
                <c:pt idx="1">
                  <c:v>3.2146957520091848E-2</c:v>
                </c:pt>
                <c:pt idx="2">
                  <c:v>6.4293915040183697E-2</c:v>
                </c:pt>
                <c:pt idx="3">
                  <c:v>7.8071182548794485E-2</c:v>
                </c:pt>
                <c:pt idx="4">
                  <c:v>1.6073478760045924E-2</c:v>
                </c:pt>
              </c:numCache>
            </c:numRef>
          </c:val>
        </c:ser>
        <c:ser>
          <c:idx val="3"/>
          <c:order val="3"/>
          <c:tx>
            <c:strRef>
              <c:f>Sheet1!$E$1</c:f>
              <c:strCache>
                <c:ptCount val="1"/>
                <c:pt idx="0">
                  <c:v>All PhD</c:v>
                </c:pt>
              </c:strCache>
            </c:strRef>
          </c:tx>
          <c:invertIfNegative val="0"/>
          <c:cat>
            <c:strRef>
              <c:f>Sheet1!$A$2:$A$6</c:f>
              <c:strCache>
                <c:ptCount val="5"/>
                <c:pt idx="0">
                  <c:v>Working</c:v>
                </c:pt>
                <c:pt idx="1">
                  <c:v>Working and studying</c:v>
                </c:pt>
                <c:pt idx="2">
                  <c:v>Studying</c:v>
                </c:pt>
                <c:pt idx="3">
                  <c:v>Unemployed </c:v>
                </c:pt>
                <c:pt idx="4">
                  <c:v>Other</c:v>
                </c:pt>
              </c:strCache>
            </c:strRef>
          </c:cat>
          <c:val>
            <c:numRef>
              <c:f>Sheet1!$E$2:$E$6</c:f>
              <c:numCache>
                <c:formatCode>0.0%</c:formatCode>
                <c:ptCount val="5"/>
                <c:pt idx="0">
                  <c:v>0.8494996664442962</c:v>
                </c:pt>
                <c:pt idx="1">
                  <c:v>3.7891927951967976E-2</c:v>
                </c:pt>
                <c:pt idx="2">
                  <c:v>2.6684456304202811E-2</c:v>
                </c:pt>
                <c:pt idx="3">
                  <c:v>4.4029352901934618E-2</c:v>
                </c:pt>
                <c:pt idx="4">
                  <c:v>4.1894596397598398E-2</c:v>
                </c:pt>
              </c:numCache>
            </c:numRef>
          </c:val>
        </c:ser>
        <c:dLbls>
          <c:showLegendKey val="0"/>
          <c:showVal val="0"/>
          <c:showCatName val="0"/>
          <c:showSerName val="0"/>
          <c:showPercent val="0"/>
          <c:showBubbleSize val="0"/>
        </c:dLbls>
        <c:gapWidth val="150"/>
        <c:axId val="42674432"/>
        <c:axId val="42676224"/>
      </c:barChart>
      <c:catAx>
        <c:axId val="42674432"/>
        <c:scaling>
          <c:orientation val="minMax"/>
        </c:scaling>
        <c:delete val="0"/>
        <c:axPos val="b"/>
        <c:majorTickMark val="out"/>
        <c:minorTickMark val="none"/>
        <c:tickLblPos val="nextTo"/>
        <c:crossAx val="42676224"/>
        <c:crosses val="autoZero"/>
        <c:auto val="1"/>
        <c:lblAlgn val="ctr"/>
        <c:lblOffset val="100"/>
        <c:noMultiLvlLbl val="0"/>
      </c:catAx>
      <c:valAx>
        <c:axId val="42676224"/>
        <c:scaling>
          <c:orientation val="minMax"/>
        </c:scaling>
        <c:delete val="0"/>
        <c:axPos val="l"/>
        <c:majorGridlines/>
        <c:title>
          <c:tx>
            <c:rich>
              <a:bodyPr rot="-5400000" vert="horz"/>
              <a:lstStyle/>
              <a:p>
                <a:pPr>
                  <a:defRPr/>
                </a:pPr>
                <a:r>
                  <a:rPr lang="en-GB" dirty="0" smtClean="0"/>
                  <a:t>Proportion of</a:t>
                </a:r>
                <a:r>
                  <a:rPr lang="en-GB" baseline="0" dirty="0" smtClean="0"/>
                  <a:t> graduates</a:t>
                </a:r>
                <a:endParaRPr lang="en-GB" dirty="0"/>
              </a:p>
            </c:rich>
          </c:tx>
          <c:layout/>
          <c:overlay val="0"/>
        </c:title>
        <c:numFmt formatCode="0%" sourceLinked="0"/>
        <c:majorTickMark val="out"/>
        <c:minorTickMark val="none"/>
        <c:tickLblPos val="nextTo"/>
        <c:crossAx val="4267443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Maths PhD</c:v>
                </c:pt>
              </c:strCache>
            </c:strRef>
          </c:tx>
          <c:invertIfNegative val="0"/>
          <c:cat>
            <c:strRef>
              <c:f>Sheet1!$A$2:$A$9</c:f>
              <c:strCache>
                <c:ptCount val="8"/>
                <c:pt idx="0">
                  <c:v>Managers</c:v>
                </c:pt>
                <c:pt idx="1">
                  <c:v>Education</c:v>
                </c:pt>
                <c:pt idx="2">
                  <c:v>Health and welfare</c:v>
                </c:pt>
                <c:pt idx="3">
                  <c:v>Science</c:v>
                </c:pt>
                <c:pt idx="4">
                  <c:v>Engineering and IT</c:v>
                </c:pt>
                <c:pt idx="5">
                  <c:v>Business and finance</c:v>
                </c:pt>
                <c:pt idx="6">
                  <c:v>Other professionals</c:v>
                </c:pt>
                <c:pt idx="7">
                  <c:v>Other occupations</c:v>
                </c:pt>
              </c:strCache>
            </c:strRef>
          </c:cat>
          <c:val>
            <c:numRef>
              <c:f>Sheet1!$B$2:$B$9</c:f>
              <c:numCache>
                <c:formatCode>0.0%</c:formatCode>
                <c:ptCount val="8"/>
                <c:pt idx="0">
                  <c:v>2.7285129604365622E-2</c:v>
                </c:pt>
                <c:pt idx="1">
                  <c:v>0.10914051841746249</c:v>
                </c:pt>
                <c:pt idx="2">
                  <c:v>0</c:v>
                </c:pt>
                <c:pt idx="3">
                  <c:v>0.373806275579809</c:v>
                </c:pt>
                <c:pt idx="4">
                  <c:v>0.12687585266030013</c:v>
                </c:pt>
                <c:pt idx="5">
                  <c:v>0.23465211459754431</c:v>
                </c:pt>
                <c:pt idx="6">
                  <c:v>9.2769440654843105E-2</c:v>
                </c:pt>
                <c:pt idx="7">
                  <c:v>3.5470668485675309E-2</c:v>
                </c:pt>
              </c:numCache>
            </c:numRef>
          </c:val>
        </c:ser>
        <c:ser>
          <c:idx val="1"/>
          <c:order val="1"/>
          <c:tx>
            <c:strRef>
              <c:f>Sheet1!$C$1</c:f>
              <c:strCache>
                <c:ptCount val="1"/>
                <c:pt idx="0">
                  <c:v>All PhD</c:v>
                </c:pt>
              </c:strCache>
            </c:strRef>
          </c:tx>
          <c:invertIfNegative val="0"/>
          <c:cat>
            <c:strRef>
              <c:f>Sheet1!$A$2:$A$9</c:f>
              <c:strCache>
                <c:ptCount val="8"/>
                <c:pt idx="0">
                  <c:v>Managers</c:v>
                </c:pt>
                <c:pt idx="1">
                  <c:v>Education</c:v>
                </c:pt>
                <c:pt idx="2">
                  <c:v>Health and welfare</c:v>
                </c:pt>
                <c:pt idx="3">
                  <c:v>Science</c:v>
                </c:pt>
                <c:pt idx="4">
                  <c:v>Engineering and IT</c:v>
                </c:pt>
                <c:pt idx="5">
                  <c:v>Business and finance</c:v>
                </c:pt>
                <c:pt idx="6">
                  <c:v>Other professionals</c:v>
                </c:pt>
                <c:pt idx="7">
                  <c:v>Other occupations</c:v>
                </c:pt>
              </c:strCache>
            </c:strRef>
          </c:cat>
          <c:val>
            <c:numRef>
              <c:f>Sheet1!$C$2:$C$9</c:f>
              <c:numCache>
                <c:formatCode>0.0%</c:formatCode>
                <c:ptCount val="8"/>
                <c:pt idx="0">
                  <c:v>3.1574199368516014E-2</c:v>
                </c:pt>
                <c:pt idx="1">
                  <c:v>0.23199518869342964</c:v>
                </c:pt>
                <c:pt idx="2">
                  <c:v>0.15290933694181325</c:v>
                </c:pt>
                <c:pt idx="3">
                  <c:v>0.31198316042700347</c:v>
                </c:pt>
                <c:pt idx="4">
                  <c:v>7.3823485190196964E-2</c:v>
                </c:pt>
                <c:pt idx="5">
                  <c:v>5.9239212148549089E-2</c:v>
                </c:pt>
                <c:pt idx="6">
                  <c:v>0.11592241768155165</c:v>
                </c:pt>
                <c:pt idx="7">
                  <c:v>2.2552999548940009E-2</c:v>
                </c:pt>
              </c:numCache>
            </c:numRef>
          </c:val>
        </c:ser>
        <c:ser>
          <c:idx val="2"/>
          <c:order val="2"/>
          <c:tx>
            <c:strRef>
              <c:f>Sheet1!$D$1</c:f>
              <c:strCache>
                <c:ptCount val="1"/>
                <c:pt idx="0">
                  <c:v>Maths Masters</c:v>
                </c:pt>
              </c:strCache>
            </c:strRef>
          </c:tx>
          <c:invertIfNegative val="0"/>
          <c:cat>
            <c:strRef>
              <c:f>Sheet1!$A$2:$A$9</c:f>
              <c:strCache>
                <c:ptCount val="8"/>
                <c:pt idx="0">
                  <c:v>Managers</c:v>
                </c:pt>
                <c:pt idx="1">
                  <c:v>Education</c:v>
                </c:pt>
                <c:pt idx="2">
                  <c:v>Health and welfare</c:v>
                </c:pt>
                <c:pt idx="3">
                  <c:v>Science</c:v>
                </c:pt>
                <c:pt idx="4">
                  <c:v>Engineering and IT</c:v>
                </c:pt>
                <c:pt idx="5">
                  <c:v>Business and finance</c:v>
                </c:pt>
                <c:pt idx="6">
                  <c:v>Other professionals</c:v>
                </c:pt>
                <c:pt idx="7">
                  <c:v>Other occupations</c:v>
                </c:pt>
              </c:strCache>
            </c:strRef>
          </c:cat>
          <c:val>
            <c:numRef>
              <c:f>Sheet1!$D$2:$D$9</c:f>
              <c:numCache>
                <c:formatCode>0.0%</c:formatCode>
                <c:ptCount val="8"/>
                <c:pt idx="0">
                  <c:v>5.9280997798972848E-2</c:v>
                </c:pt>
                <c:pt idx="1">
                  <c:v>8.2538517975055015E-2</c:v>
                </c:pt>
                <c:pt idx="2">
                  <c:v>7.3367571533382242E-3</c:v>
                </c:pt>
                <c:pt idx="3">
                  <c:v>4.5231107850330153E-2</c:v>
                </c:pt>
                <c:pt idx="4">
                  <c:v>0.1234776228906823</c:v>
                </c:pt>
                <c:pt idx="5">
                  <c:v>0.54280997798972841</c:v>
                </c:pt>
                <c:pt idx="6">
                  <c:v>4.7652237710931765E-2</c:v>
                </c:pt>
                <c:pt idx="7">
                  <c:v>9.1672780630961098E-2</c:v>
                </c:pt>
              </c:numCache>
            </c:numRef>
          </c:val>
        </c:ser>
        <c:ser>
          <c:idx val="3"/>
          <c:order val="3"/>
          <c:tx>
            <c:strRef>
              <c:f>Sheet1!$E$1</c:f>
              <c:strCache>
                <c:ptCount val="1"/>
                <c:pt idx="0">
                  <c:v>All Masters</c:v>
                </c:pt>
              </c:strCache>
            </c:strRef>
          </c:tx>
          <c:invertIfNegative val="0"/>
          <c:cat>
            <c:strRef>
              <c:f>Sheet1!$A$2:$A$9</c:f>
              <c:strCache>
                <c:ptCount val="8"/>
                <c:pt idx="0">
                  <c:v>Managers</c:v>
                </c:pt>
                <c:pt idx="1">
                  <c:v>Education</c:v>
                </c:pt>
                <c:pt idx="2">
                  <c:v>Health and welfare</c:v>
                </c:pt>
                <c:pt idx="3">
                  <c:v>Science</c:v>
                </c:pt>
                <c:pt idx="4">
                  <c:v>Engineering and IT</c:v>
                </c:pt>
                <c:pt idx="5">
                  <c:v>Business and finance</c:v>
                </c:pt>
                <c:pt idx="6">
                  <c:v>Other professionals</c:v>
                </c:pt>
                <c:pt idx="7">
                  <c:v>Other occupations</c:v>
                </c:pt>
              </c:strCache>
            </c:strRef>
          </c:cat>
          <c:val>
            <c:numRef>
              <c:f>Sheet1!$E$2:$E$9</c:f>
              <c:numCache>
                <c:formatCode>0.0%</c:formatCode>
                <c:ptCount val="8"/>
                <c:pt idx="0">
                  <c:v>0.10138662774378263</c:v>
                </c:pt>
                <c:pt idx="1">
                  <c:v>0.13717509683938695</c:v>
                </c:pt>
                <c:pt idx="2">
                  <c:v>0.15716050075787347</c:v>
                </c:pt>
                <c:pt idx="3">
                  <c:v>3.6939313984168866E-2</c:v>
                </c:pt>
                <c:pt idx="4">
                  <c:v>9.0215011508448906E-2</c:v>
                </c:pt>
                <c:pt idx="5">
                  <c:v>0.16934261494414193</c:v>
                </c:pt>
                <c:pt idx="6">
                  <c:v>0.15744119463313311</c:v>
                </c:pt>
                <c:pt idx="7">
                  <c:v>0.15033963958906416</c:v>
                </c:pt>
              </c:numCache>
            </c:numRef>
          </c:val>
        </c:ser>
        <c:dLbls>
          <c:showLegendKey val="0"/>
          <c:showVal val="0"/>
          <c:showCatName val="0"/>
          <c:showSerName val="0"/>
          <c:showPercent val="0"/>
          <c:showBubbleSize val="0"/>
        </c:dLbls>
        <c:gapWidth val="150"/>
        <c:axId val="43398656"/>
        <c:axId val="43400192"/>
      </c:barChart>
      <c:catAx>
        <c:axId val="43398656"/>
        <c:scaling>
          <c:orientation val="minMax"/>
        </c:scaling>
        <c:delete val="0"/>
        <c:axPos val="b"/>
        <c:majorTickMark val="out"/>
        <c:minorTickMark val="none"/>
        <c:tickLblPos val="nextTo"/>
        <c:crossAx val="43400192"/>
        <c:crosses val="autoZero"/>
        <c:auto val="1"/>
        <c:lblAlgn val="ctr"/>
        <c:lblOffset val="100"/>
        <c:noMultiLvlLbl val="0"/>
      </c:catAx>
      <c:valAx>
        <c:axId val="43400192"/>
        <c:scaling>
          <c:orientation val="minMax"/>
        </c:scaling>
        <c:delete val="0"/>
        <c:axPos val="l"/>
        <c:majorGridlines/>
        <c:title>
          <c:tx>
            <c:rich>
              <a:bodyPr rot="-5400000" vert="horz"/>
              <a:lstStyle/>
              <a:p>
                <a:pPr>
                  <a:defRPr/>
                </a:pPr>
                <a:r>
                  <a:rPr lang="en-GB" dirty="0" smtClean="0"/>
                  <a:t>Proportion of</a:t>
                </a:r>
                <a:r>
                  <a:rPr lang="en-GB" baseline="0" dirty="0" smtClean="0"/>
                  <a:t> graduates</a:t>
                </a:r>
                <a:endParaRPr lang="en-GB" dirty="0"/>
              </a:p>
            </c:rich>
          </c:tx>
          <c:layout/>
          <c:overlay val="0"/>
        </c:title>
        <c:numFmt formatCode="0%" sourceLinked="0"/>
        <c:majorTickMark val="out"/>
        <c:minorTickMark val="none"/>
        <c:tickLblPos val="nextTo"/>
        <c:crossAx val="43398656"/>
        <c:crosses val="autoZero"/>
        <c:crossBetween val="between"/>
      </c:valAx>
      <c:dTable>
        <c:showHorzBorder val="1"/>
        <c:showVertBorder val="1"/>
        <c:showOutline val="1"/>
        <c:showKeys val="1"/>
        <c:txPr>
          <a:bodyPr/>
          <a:lstStyle/>
          <a:p>
            <a:pPr rtl="0">
              <a:defRPr sz="1400"/>
            </a:pPr>
            <a:endParaRPr lang="en-US"/>
          </a:p>
        </c:txPr>
      </c:dTable>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6">
                <a:lumMod val="40000"/>
                <a:lumOff val="60000"/>
              </a:schemeClr>
            </a:solidFill>
          </c:spPr>
          <c:invertIfNegative val="0"/>
          <c:dLbls>
            <c:dLbl>
              <c:idx val="3"/>
              <c:layout>
                <c:manualLayout>
                  <c:x val="-0.34418969736226562"/>
                  <c:y val="-7.4522236183460055E-3"/>
                </c:manualLayout>
              </c:layout>
              <c:dLblPos val="outEnd"/>
              <c:showLegendKey val="0"/>
              <c:showVal val="1"/>
              <c:showCatName val="0"/>
              <c:showSerName val="0"/>
              <c:showPercent val="0"/>
              <c:showBubbleSize val="0"/>
            </c:dLbl>
            <c:dLbl>
              <c:idx val="4"/>
              <c:layout>
                <c:manualLayout>
                  <c:x val="-0.24850210514951959"/>
                  <c:y val="2.4840745394486686E-3"/>
                </c:manualLayout>
              </c:layout>
              <c:dLblPos val="outEnd"/>
              <c:showLegendKey val="0"/>
              <c:showVal val="1"/>
              <c:showCatName val="0"/>
              <c:showSerName val="0"/>
              <c:showPercent val="0"/>
              <c:showBubbleSize val="0"/>
            </c:dLbl>
            <c:dLbl>
              <c:idx val="6"/>
              <c:layout>
                <c:manualLayout>
                  <c:x val="-0.15424268595487423"/>
                  <c:y val="2.4840745394486686E-3"/>
                </c:manualLayout>
              </c:layout>
              <c:dLblPos val="outEnd"/>
              <c:showLegendKey val="0"/>
              <c:showVal val="1"/>
              <c:showCatName val="0"/>
              <c:showSerName val="0"/>
              <c:showPercent val="0"/>
              <c:showBubbleSize val="0"/>
            </c:dLbl>
            <c:dLbl>
              <c:idx val="7"/>
              <c:layout>
                <c:manualLayout>
                  <c:x val="-0.25849931627622441"/>
                  <c:y val="2.4840745394486686E-3"/>
                </c:manualLayout>
              </c:layout>
              <c:dLblPos val="outEnd"/>
              <c:showLegendKey val="0"/>
              <c:showVal val="1"/>
              <c:showCatName val="0"/>
              <c:showSerName val="0"/>
              <c:showPercent val="0"/>
              <c:showBubbleSize val="0"/>
            </c:dLbl>
            <c:dLbl>
              <c:idx val="8"/>
              <c:layout>
                <c:manualLayout>
                  <c:x val="-0.12710739861096113"/>
                  <c:y val="2.4840745394486686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[nomis_2015_01_27_164414.xlsx.xls]Data!$B$34:$B$42</c:f>
              <c:strCache>
                <c:ptCount val="9"/>
                <c:pt idx="0">
                  <c:v> managers, directors and senior officials</c:v>
                </c:pt>
                <c:pt idx="1">
                  <c:v> professional occupations </c:v>
                </c:pt>
                <c:pt idx="2">
                  <c:v> associate prof &amp; tech occupations </c:v>
                </c:pt>
                <c:pt idx="3">
                  <c:v> administrative and secretarial occupations </c:v>
                </c:pt>
                <c:pt idx="4">
                  <c:v> skilled trades occupations </c:v>
                </c:pt>
                <c:pt idx="5">
                  <c:v> caring, leisure and other service occupations </c:v>
                </c:pt>
                <c:pt idx="6">
                  <c:v> sales and customer service occupations </c:v>
                </c:pt>
                <c:pt idx="7">
                  <c:v> process, plant and machine operatives </c:v>
                </c:pt>
                <c:pt idx="8">
                  <c:v> elementary occupations</c:v>
                </c:pt>
              </c:strCache>
            </c:strRef>
          </c:cat>
          <c:val>
            <c:numRef>
              <c:f>[nomis_2015_01_27_164414.xlsx.xls]Data!$C$34:$C$42</c:f>
              <c:numCache>
                <c:formatCode>#,##0</c:formatCode>
                <c:ptCount val="9"/>
                <c:pt idx="0">
                  <c:v>149400</c:v>
                </c:pt>
                <c:pt idx="1">
                  <c:v>714300</c:v>
                </c:pt>
                <c:pt idx="2">
                  <c:v>180400</c:v>
                </c:pt>
                <c:pt idx="3">
                  <c:v>-356700</c:v>
                </c:pt>
                <c:pt idx="4">
                  <c:v>-206700</c:v>
                </c:pt>
                <c:pt idx="5">
                  <c:v>327700</c:v>
                </c:pt>
                <c:pt idx="6">
                  <c:v>-67800</c:v>
                </c:pt>
                <c:pt idx="7">
                  <c:v>-222300</c:v>
                </c:pt>
                <c:pt idx="8">
                  <c:v>-24600</c:v>
                </c:pt>
              </c:numCache>
            </c:numRef>
          </c:val>
        </c:ser>
        <c:dLbls>
          <c:showLegendKey val="0"/>
          <c:showVal val="0"/>
          <c:showCatName val="0"/>
          <c:showSerName val="0"/>
          <c:showPercent val="0"/>
          <c:showBubbleSize val="0"/>
        </c:dLbls>
        <c:gapWidth val="150"/>
        <c:axId val="48551808"/>
        <c:axId val="48553344"/>
      </c:barChart>
      <c:catAx>
        <c:axId val="48551808"/>
        <c:scaling>
          <c:orientation val="minMax"/>
        </c:scaling>
        <c:delete val="0"/>
        <c:axPos val="l"/>
        <c:majorTickMark val="out"/>
        <c:minorTickMark val="none"/>
        <c:tickLblPos val="nextTo"/>
        <c:crossAx val="48553344"/>
        <c:crosses val="autoZero"/>
        <c:auto val="1"/>
        <c:lblAlgn val="ctr"/>
        <c:lblOffset val="100"/>
        <c:noMultiLvlLbl val="0"/>
      </c:catAx>
      <c:valAx>
        <c:axId val="48553344"/>
        <c:scaling>
          <c:orientation val="minMax"/>
        </c:scaling>
        <c:delete val="0"/>
        <c:axPos val="b"/>
        <c:numFmt formatCode="#,##0" sourceLinked="1"/>
        <c:majorTickMark val="out"/>
        <c:minorTickMark val="none"/>
        <c:tickLblPos val="nextTo"/>
        <c:crossAx val="48551808"/>
        <c:crosses val="autoZero"/>
        <c:crossBetween val="between"/>
      </c:valAx>
    </c:plotArea>
    <c:plotVisOnly val="1"/>
    <c:dispBlanksAs val="gap"/>
    <c:showDLblsOverMax val="0"/>
  </c:chart>
  <c:txPr>
    <a:bodyPr/>
    <a:lstStyle/>
    <a:p>
      <a:pPr>
        <a:defRPr sz="1600">
          <a:latin typeface="Gill Sans MT" panose="020B0502020104020203"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en-GB"/>
          </a:p>
        </p:txBody>
      </p:sp>
      <p:sp>
        <p:nvSpPr>
          <p:cNvPr id="3" name="Date Placeholder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C2EB5F2C-4E36-4B04-8AF1-0E1AA2848300}" type="datetimeFigureOut">
              <a:rPr lang="en-GB" smtClean="0"/>
              <a:t>14/04/2015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21" tIns="44111" rIns="88221" bIns="44111" rtlCol="0" anchor="ctr"/>
          <a:lstStyle/>
          <a:p>
            <a:endParaRPr lang="en-GB"/>
          </a:p>
        </p:txBody>
      </p:sp>
      <p:sp>
        <p:nvSpPr>
          <p:cNvPr id="5" name="Notes Placeholder 4"/>
          <p:cNvSpPr>
            <a:spLocks noGrp="1"/>
          </p:cNvSpPr>
          <p:nvPr>
            <p:ph type="body" sz="quarter" idx="3"/>
          </p:nvPr>
        </p:nvSpPr>
        <p:spPr>
          <a:xfrm>
            <a:off x="679464" y="4714653"/>
            <a:ext cx="5438748" cy="4466756"/>
          </a:xfrm>
          <a:prstGeom prst="rect">
            <a:avLst/>
          </a:prstGeom>
        </p:spPr>
        <p:txBody>
          <a:bodyPr vert="horz" lIns="88221" tIns="44111" rIns="88221" bIns="44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38F1D3E7-D00F-48AD-BA18-C4A8B45E7BF0}" type="slidenum">
              <a:rPr lang="en-GB" smtClean="0"/>
              <a:t>‹#›</a:t>
            </a:fld>
            <a:endParaRPr lang="en-GB"/>
          </a:p>
        </p:txBody>
      </p:sp>
    </p:spTree>
    <p:extLst>
      <p:ext uri="{BB962C8B-B14F-4D97-AF65-F5344CB8AC3E}">
        <p14:creationId xmlns:p14="http://schemas.microsoft.com/office/powerpoint/2010/main" val="285141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F1D3E7-D00F-48AD-BA18-C4A8B45E7BF0}" type="slidenum">
              <a:rPr lang="en-GB" smtClean="0"/>
              <a:t>1</a:t>
            </a:fld>
            <a:endParaRPr lang="en-GB"/>
          </a:p>
        </p:txBody>
      </p:sp>
    </p:spTree>
    <p:extLst>
      <p:ext uri="{BB962C8B-B14F-4D97-AF65-F5344CB8AC3E}">
        <p14:creationId xmlns:p14="http://schemas.microsoft.com/office/powerpoint/2010/main" val="260664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N=185 for Masters and 275 for PhD (35,625 and 6,650 for all) – data from 2012/13</a:t>
            </a:r>
          </a:p>
          <a:p>
            <a:endParaRPr lang="en-GB" baseline="0" dirty="0" smtClean="0"/>
          </a:p>
          <a:p>
            <a:r>
              <a:rPr lang="en-GB" baseline="0" dirty="0" smtClean="0"/>
              <a:t>Top 5 jobs for maths PhDs – university researchers, mathematicians, lecturer, software developer, financial analyst</a:t>
            </a:r>
          </a:p>
          <a:p>
            <a:r>
              <a:rPr lang="en-GB" baseline="0" dirty="0" smtClean="0"/>
              <a:t>Top 5 jobs for maths Masters: statistician, project manager, financial analyst, management consultant, software developer</a:t>
            </a:r>
          </a:p>
        </p:txBody>
      </p:sp>
      <p:sp>
        <p:nvSpPr>
          <p:cNvPr id="4" name="Slide Number Placeholder 3"/>
          <p:cNvSpPr>
            <a:spLocks noGrp="1"/>
          </p:cNvSpPr>
          <p:nvPr>
            <p:ph type="sldNum" sz="quarter" idx="10"/>
          </p:nvPr>
        </p:nvSpPr>
        <p:spPr/>
        <p:txBody>
          <a:bodyPr/>
          <a:lstStyle/>
          <a:p>
            <a:fld id="{B0F293D4-D6DC-428F-B51F-8F92A44265AC}" type="slidenum">
              <a:rPr lang="en-GB" smtClean="0"/>
              <a:t>10</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F293D4-D6DC-428F-B51F-8F92A44265AC}" type="slidenum">
              <a:rPr lang="en-GB" smtClean="0"/>
              <a:t>11</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Hiring intentions of</a:t>
            </a:r>
            <a:r>
              <a:rPr lang="en-GB" baseline="0" dirty="0" smtClean="0"/>
              <a:t> employers last week – note that business and consumer services are on the rise again, but manufacturing is levelling off (0 is no increase in headcount)</a:t>
            </a:r>
            <a:endParaRPr lang="en-GB" dirty="0"/>
          </a:p>
        </p:txBody>
      </p:sp>
      <p:sp>
        <p:nvSpPr>
          <p:cNvPr id="4" name="Slide Number Placeholder 3"/>
          <p:cNvSpPr>
            <a:spLocks noGrp="1"/>
          </p:cNvSpPr>
          <p:nvPr>
            <p:ph type="sldNum" sz="quarter" idx="10"/>
          </p:nvPr>
        </p:nvSpPr>
        <p:spPr/>
        <p:txBody>
          <a:bodyPr/>
          <a:lstStyle/>
          <a:p>
            <a:fld id="{38F1D3E7-D00F-48AD-BA18-C4A8B45E7BF0}" type="slidenum">
              <a:rPr lang="en-GB" smtClean="0"/>
              <a:t>12</a:t>
            </a:fld>
            <a:endParaRPr lang="en-GB"/>
          </a:p>
        </p:txBody>
      </p:sp>
    </p:spTree>
    <p:extLst>
      <p:ext uri="{BB962C8B-B14F-4D97-AF65-F5344CB8AC3E}">
        <p14:creationId xmlns:p14="http://schemas.microsoft.com/office/powerpoint/2010/main" val="1046285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613">
              <a:defRPr/>
            </a:pPr>
            <a:r>
              <a:rPr lang="en-GB" sz="1300" dirty="0"/>
              <a:t>There are clear signs of skills shortage in the graduate jobs market. It’s been noted not just by the AGR last week, but by the CBI, the UKCES, the Bank of England, the Institute of Chartered Accountants in England and Wales, Engineering UK, Thales, all sorts of groups and organisations.</a:t>
            </a:r>
          </a:p>
          <a:p>
            <a:pPr defTabSz="955613">
              <a:defRPr/>
            </a:pPr>
            <a:endParaRPr lang="en-GB" sz="1300" dirty="0"/>
          </a:p>
          <a:p>
            <a:pPr defTabSz="955613">
              <a:defRPr/>
            </a:pPr>
            <a:r>
              <a:rPr lang="en-GB" sz="1300" dirty="0"/>
              <a:t>It’s particularly pronounced in engineering and parts of financial services, and the ONS have noted that some professional level roles are seeing wage rises above inflation, although they’ve done their very best to bury the data completely by putting it on their website. </a:t>
            </a:r>
          </a:p>
          <a:p>
            <a:pPr defTabSz="955613">
              <a:defRPr/>
            </a:pPr>
            <a:endParaRPr lang="en-GB" sz="1300" dirty="0"/>
          </a:p>
          <a:p>
            <a:pPr defTabSz="955613">
              <a:defRPr/>
            </a:pPr>
            <a:r>
              <a:rPr lang="en-GB" sz="1300" dirty="0"/>
              <a:t>This suggests we might start to see increased starting salaries and pay rises for graduates – at least those in jobs that are in demand, and the new High Fliers survey provides evidence that the process is starting. </a:t>
            </a:r>
          </a:p>
          <a:p>
            <a:pPr defTabSz="955613">
              <a:defRPr/>
            </a:pPr>
            <a:endParaRPr lang="en-GB" sz="1300" dirty="0"/>
          </a:p>
          <a:p>
            <a:pPr defTabSz="955613">
              <a:defRPr/>
            </a:pPr>
            <a:r>
              <a:rPr lang="en-GB" sz="1300" dirty="0"/>
              <a:t>Yes, inflation is, at least at the moment, very low, and that might reduce pressure on wages - and business has become quite used to a long period of low wage rises. The travails of the oil industry But the skills shortage issue may win out and I suspect we’ll see modest growth in graduate wages - and even starting salaries – this year.</a:t>
            </a:r>
          </a:p>
          <a:p>
            <a:pPr defTabSz="955613">
              <a:defRPr/>
            </a:pPr>
            <a:endParaRPr lang="en-GB" sz="1300" dirty="0"/>
          </a:p>
          <a:p>
            <a:pPr defTabSz="955613">
              <a:defRPr/>
            </a:pPr>
            <a:endParaRPr lang="en-GB" sz="1300" dirty="0"/>
          </a:p>
          <a:p>
            <a:pPr defTabSz="955613">
              <a:defRPr/>
            </a:pPr>
            <a:r>
              <a:rPr lang="en-GB" sz="1300" dirty="0"/>
              <a:t>We’re looking at graduates skills shortages in conjunction with UKCES and are expecting to have something out by the end of next month. At least, that’s what it says in the contract I’ve signed. There are some interesting things emerging. It’s no surprise to hear we’re short of nurses, programmers and development engineers. But we also seem to be seeing emerging shortages of workers in HR, in business sales, in marketing and in nursery nursing.</a:t>
            </a:r>
          </a:p>
          <a:p>
            <a:pPr defTabSz="955613">
              <a:defRPr/>
            </a:pPr>
            <a:endParaRPr lang="en-GB" sz="1300" dirty="0"/>
          </a:p>
          <a:p>
            <a:r>
              <a:rPr lang="en-GB" dirty="0" smtClean="0"/>
              <a:t>We have no shortage</a:t>
            </a:r>
            <a:r>
              <a:rPr lang="en-GB" baseline="0" dirty="0" smtClean="0"/>
              <a:t> of librarians, occupational therapists, tax specialists or HR MANAGERS. Have HR staff been stealthily promoting themselves? It would be good to know.</a:t>
            </a:r>
          </a:p>
          <a:p>
            <a:endParaRPr lang="en-GB" baseline="0" dirty="0" smtClean="0"/>
          </a:p>
        </p:txBody>
      </p:sp>
      <p:sp>
        <p:nvSpPr>
          <p:cNvPr id="4" name="Slide Number Placeholder 3"/>
          <p:cNvSpPr>
            <a:spLocks noGrp="1"/>
          </p:cNvSpPr>
          <p:nvPr>
            <p:ph type="sldNum" sz="quarter" idx="10"/>
          </p:nvPr>
        </p:nvSpPr>
        <p:spPr/>
        <p:txBody>
          <a:bodyPr/>
          <a:lstStyle/>
          <a:p>
            <a:fld id="{B0F293D4-D6DC-428F-B51F-8F92A44265AC}" type="slidenum">
              <a:rPr lang="en-GB" smtClean="0"/>
              <a:t>13</a:t>
            </a:fld>
            <a:endParaRPr lang="en-GB"/>
          </a:p>
        </p:txBody>
      </p:sp>
    </p:spTree>
    <p:extLst>
      <p:ext uri="{BB962C8B-B14F-4D97-AF65-F5344CB8AC3E}">
        <p14:creationId xmlns:p14="http://schemas.microsoft.com/office/powerpoint/2010/main" val="3739565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613">
              <a:defRPr/>
            </a:pPr>
            <a:r>
              <a:rPr lang="en-GB" sz="1300" dirty="0"/>
              <a:t>Those of you who read the Financial Times will have seen the research from Craig Holmes at Oxford University, on the hollowing-out of UK industry to create an hourglass with a lot of low-skilled jobs at the bottom, a lot of high-skilled jobs at the top, and little in between. In order to make international comparisons, Holmes has used the ISCO classification of jobs used in Europe – but we don’t use that in the UK as our jobs market is rather different to the European jobs market, and that’s why we have to use SOC, so the claim in the article that we’re not creating enough graduate jobs is difficult to stand up with that data. But the core thesis – that about the hollowing out of the jobs market – is sound, and has also been commented on of late by organisations like the OECD. This has had a number of effects – it may make it harder for graduates to get a foot on the jobs ladder and to move out of lower-level employment for a start. It is also a reason why we have many skills shortages in that hollowed-out part of the economy – in skilled manual and trades roles, for example – because it’s risky for educators and students alike to, if you like, stop off at that level of education when we’ve made it a lot easier than it was in the past for young people with that level of education – A levels and equivalent – to continue their educational journey into HE where there are more opportunities. Apprenticeships are designed to address that and we’re keeping a close eye on that section of the qualification market. They’re at the sharp end of the accelerating process of occupational change.</a:t>
            </a:r>
          </a:p>
          <a:p>
            <a:pPr defTabSz="955613">
              <a:defRPr/>
            </a:pPr>
            <a:endParaRPr lang="en-GB" sz="1300" dirty="0"/>
          </a:p>
          <a:p>
            <a:pPr defTabSz="955613">
              <a:defRPr/>
            </a:pPr>
            <a:r>
              <a:rPr lang="en-GB" sz="1300" dirty="0"/>
              <a:t>This graph explains why we went, in 6 years, from graduates being 33% of the workforce to them being 41%. It’s a massive, hugely significant, largely-overlooked change.</a:t>
            </a:r>
          </a:p>
        </p:txBody>
      </p:sp>
      <p:sp>
        <p:nvSpPr>
          <p:cNvPr id="4" name="Slide Number Placeholder 3"/>
          <p:cNvSpPr>
            <a:spLocks noGrp="1"/>
          </p:cNvSpPr>
          <p:nvPr>
            <p:ph type="sldNum" sz="quarter" idx="10"/>
          </p:nvPr>
        </p:nvSpPr>
        <p:spPr/>
        <p:txBody>
          <a:bodyPr/>
          <a:lstStyle/>
          <a:p>
            <a:fld id="{B0F293D4-D6DC-428F-B51F-8F92A44265AC}" type="slidenum">
              <a:rPr lang="en-GB" smtClean="0"/>
              <a:t>14</a:t>
            </a:fld>
            <a:endParaRPr lang="en-GB"/>
          </a:p>
        </p:txBody>
      </p:sp>
    </p:spTree>
    <p:extLst>
      <p:ext uri="{BB962C8B-B14F-4D97-AF65-F5344CB8AC3E}">
        <p14:creationId xmlns:p14="http://schemas.microsoft.com/office/powerpoint/2010/main" val="3739565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613">
              <a:defRPr/>
            </a:pPr>
            <a:r>
              <a:rPr lang="en-GB" sz="1300" dirty="0"/>
              <a:t>There are clear signs of skills shortage in the graduate jobs market. It’s been noted not just by the AGR last week, but by the CBI, the UKCES, the Bank of England, the Institute of Chartered Accountants in England and Wales, Engineering UK, Thales, all sorts of groups and organisations.</a:t>
            </a:r>
          </a:p>
          <a:p>
            <a:pPr defTabSz="955613">
              <a:defRPr/>
            </a:pPr>
            <a:endParaRPr lang="en-GB" sz="1300" dirty="0"/>
          </a:p>
          <a:p>
            <a:pPr defTabSz="955613">
              <a:defRPr/>
            </a:pPr>
            <a:r>
              <a:rPr lang="en-GB" sz="1300" dirty="0"/>
              <a:t>It’s particularly pronounced in engineering and parts of financial services, and the ONS have noted that some professional level roles are seeing wage rises above inflation, although they’ve done their very best to bury the data completely by putting it on their website. </a:t>
            </a:r>
          </a:p>
          <a:p>
            <a:pPr defTabSz="955613">
              <a:defRPr/>
            </a:pPr>
            <a:endParaRPr lang="en-GB" sz="1300" dirty="0"/>
          </a:p>
          <a:p>
            <a:pPr defTabSz="955613">
              <a:defRPr/>
            </a:pPr>
            <a:r>
              <a:rPr lang="en-GB" sz="1300" dirty="0"/>
              <a:t>This suggests we might start to see increased starting salaries and pay rises for graduates – at least those in jobs that are in demand, and the new High Fliers survey provides evidence that the process is starting. </a:t>
            </a:r>
          </a:p>
          <a:p>
            <a:pPr defTabSz="955613">
              <a:defRPr/>
            </a:pPr>
            <a:endParaRPr lang="en-GB" sz="1300" dirty="0"/>
          </a:p>
          <a:p>
            <a:pPr defTabSz="955613">
              <a:defRPr/>
            </a:pPr>
            <a:r>
              <a:rPr lang="en-GB" sz="1300" dirty="0"/>
              <a:t>Yes, inflation is, at least at the moment, very low, and that might reduce pressure on wages - and business has become quite used to a long period of low wage rises. The travails of the oil industry But the skills shortage issue may win out and I suspect we’ll see modest growth in graduate wages - and even starting salaries – this year.</a:t>
            </a:r>
          </a:p>
          <a:p>
            <a:pPr defTabSz="955613">
              <a:defRPr/>
            </a:pPr>
            <a:endParaRPr lang="en-GB" sz="1300" dirty="0"/>
          </a:p>
          <a:p>
            <a:pPr defTabSz="955613">
              <a:defRPr/>
            </a:pPr>
            <a:endParaRPr lang="en-GB" sz="1300" dirty="0"/>
          </a:p>
          <a:p>
            <a:pPr defTabSz="955613">
              <a:defRPr/>
            </a:pPr>
            <a:r>
              <a:rPr lang="en-GB" sz="1300" dirty="0"/>
              <a:t>We’re looking at graduates skills shortages in conjunction with UKCES and are expecting to have something out by the end of next month. At least, that’s what it says in the contract I’ve signed. There are some interesting things emerging. It’s no surprise to hear we’re short of nurses, programmers and development engineers. But we also seem to be seeing emerging shortages of workers in HR, in business sales, in marketing and in nursery nursing.</a:t>
            </a:r>
          </a:p>
          <a:p>
            <a:pPr defTabSz="955613">
              <a:defRPr/>
            </a:pPr>
            <a:endParaRPr lang="en-GB" sz="1300" dirty="0"/>
          </a:p>
          <a:p>
            <a:r>
              <a:rPr lang="en-GB" dirty="0" smtClean="0"/>
              <a:t>We have no shortage</a:t>
            </a:r>
            <a:r>
              <a:rPr lang="en-GB" baseline="0" dirty="0" smtClean="0"/>
              <a:t> of librarians, occupational therapists, tax specialists or HR MANAGERS. Have HR staff been stealthily promoting themselves? It would be good to know.</a:t>
            </a:r>
          </a:p>
          <a:p>
            <a:endParaRPr lang="en-GB" baseline="0" dirty="0" smtClean="0"/>
          </a:p>
        </p:txBody>
      </p:sp>
      <p:sp>
        <p:nvSpPr>
          <p:cNvPr id="4" name="Slide Number Placeholder 3"/>
          <p:cNvSpPr>
            <a:spLocks noGrp="1"/>
          </p:cNvSpPr>
          <p:nvPr>
            <p:ph type="sldNum" sz="quarter" idx="10"/>
          </p:nvPr>
        </p:nvSpPr>
        <p:spPr/>
        <p:txBody>
          <a:bodyPr/>
          <a:lstStyle/>
          <a:p>
            <a:fld id="{B0F293D4-D6DC-428F-B51F-8F92A44265AC}" type="slidenum">
              <a:rPr lang="en-GB" smtClean="0"/>
              <a:t>15</a:t>
            </a:fld>
            <a:endParaRPr lang="en-GB"/>
          </a:p>
        </p:txBody>
      </p:sp>
    </p:spTree>
    <p:extLst>
      <p:ext uri="{BB962C8B-B14F-4D97-AF65-F5344CB8AC3E}">
        <p14:creationId xmlns:p14="http://schemas.microsoft.com/office/powerpoint/2010/main" val="3739565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It’s important</a:t>
            </a:r>
            <a:r>
              <a:rPr lang="en-GB" baseline="0" dirty="0" smtClean="0"/>
              <a:t> to remind ourselves that despite a deep, prolonged recession that was certainly on many measures the worst any of us have experienced (not, interestingly, on graduate unemployment, but that’s a discussion – or rather another digressive monologue – for another day), most graduates from most institutions get good outcomes and reasonable jobs. And we must also remember – and be careful to point out when necessary – that just because a graduate doesn’t have a great outcome now, doesn’t mean they won’t in the future. A young person leaving university this year at the age of 21 will be working into the second half of the century. A lot will change in that time.</a:t>
            </a:r>
          </a:p>
          <a:p>
            <a:endParaRPr lang="en-GB" baseline="0" dirty="0" smtClean="0"/>
          </a:p>
          <a:p>
            <a:r>
              <a:rPr lang="en-GB" baseline="0" dirty="0" smtClean="0"/>
              <a:t>In the end, we can be confident that in most cases a young person in north Wales, or Lincolnshire, or Glasgow, or Devon or any other part of the country, will find themselves with better life chances and more options by going to university than they would realise if they did not go. We can’t be complacent – the economic cycle in the country suggests we may hit the next recession early enough for it to fall within the next Parliament, and we will need to be prepared for when it comes. Dr Holmes may be correct and we’re not adding enough jobs for graduates, in which case parts of the sector will need to do some fast talking. But UK graduates are better positioned than those who haven’t been to university to thrive and adapt in the future – both the exciting, almost unimaginable future of October 21</a:t>
            </a:r>
            <a:r>
              <a:rPr lang="en-GB" baseline="30000" dirty="0" smtClean="0"/>
              <a:t>st</a:t>
            </a:r>
            <a:r>
              <a:rPr lang="en-GB" baseline="0" dirty="0" smtClean="0"/>
              <a:t>, and further beyond.</a:t>
            </a:r>
            <a:endParaRPr lang="en-GB" dirty="0"/>
          </a:p>
        </p:txBody>
      </p:sp>
      <p:sp>
        <p:nvSpPr>
          <p:cNvPr id="4" name="Slide Number Placeholder 3"/>
          <p:cNvSpPr>
            <a:spLocks noGrp="1"/>
          </p:cNvSpPr>
          <p:nvPr>
            <p:ph type="sldNum" sz="quarter" idx="10"/>
          </p:nvPr>
        </p:nvSpPr>
        <p:spPr/>
        <p:txBody>
          <a:bodyPr/>
          <a:lstStyle/>
          <a:p>
            <a:fld id="{B0F293D4-D6DC-428F-B51F-8F92A44265AC}" type="slidenum">
              <a:rPr lang="en-GB" smtClean="0"/>
              <a:t>16</a:t>
            </a:fld>
            <a:endParaRPr lang="en-GB"/>
          </a:p>
        </p:txBody>
      </p:sp>
    </p:spTree>
    <p:extLst>
      <p:ext uri="{BB962C8B-B14F-4D97-AF65-F5344CB8AC3E}">
        <p14:creationId xmlns:p14="http://schemas.microsoft.com/office/powerpoint/2010/main" val="373956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0F293D4-D6DC-428F-B51F-8F92A44265AC}" type="slidenum">
              <a:rPr lang="en-GB" smtClean="0"/>
              <a:t>2</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Very obvious, mostly maths.</a:t>
            </a:r>
            <a:r>
              <a:rPr lang="en-GB" baseline="0" dirty="0" smtClean="0"/>
              <a:t> Statistics becomes significant at PG level.</a:t>
            </a:r>
          </a:p>
          <a:p>
            <a:r>
              <a:rPr lang="en-GB" baseline="0" dirty="0" smtClean="0"/>
              <a:t>At first degree level, maths was the 15</a:t>
            </a:r>
            <a:r>
              <a:rPr lang="en-GB" baseline="30000" dirty="0" smtClean="0"/>
              <a:t>th</a:t>
            </a:r>
            <a:r>
              <a:rPr lang="en-GB" baseline="0" dirty="0" smtClean="0"/>
              <a:t> most popular subject in terms of degrees awarded in 2012/13, sandwiched neatly between law and media studies. It’s the most popular STEM degree, depending on whether you count computer science or psychology or not.</a:t>
            </a:r>
          </a:p>
          <a:p>
            <a:endParaRPr lang="en-GB" baseline="0" dirty="0" smtClean="0"/>
          </a:p>
          <a:p>
            <a:r>
              <a:rPr lang="en-GB" baseline="0" dirty="0" smtClean="0"/>
              <a:t>58</a:t>
            </a:r>
            <a:r>
              <a:rPr lang="en-GB" baseline="30000" dirty="0" smtClean="0"/>
              <a:t>th</a:t>
            </a:r>
            <a:r>
              <a:rPr lang="en-GB" baseline="0" dirty="0" smtClean="0"/>
              <a:t> most popular at Masters level, between anthropology and agriculture, and 8</a:t>
            </a:r>
            <a:r>
              <a:rPr lang="en-GB" baseline="30000" dirty="0" smtClean="0"/>
              <a:t>th</a:t>
            </a:r>
            <a:r>
              <a:rPr lang="en-GB" baseline="0" dirty="0" smtClean="0"/>
              <a:t> at doctoral level, below, in order, psychology, medicine, chemistry, physics, biology, education, and English and just above computing and history.</a:t>
            </a:r>
            <a:endParaRPr lang="en-GB" dirty="0"/>
          </a:p>
        </p:txBody>
      </p:sp>
      <p:sp>
        <p:nvSpPr>
          <p:cNvPr id="4" name="Slide Number Placeholder 3"/>
          <p:cNvSpPr>
            <a:spLocks noGrp="1"/>
          </p:cNvSpPr>
          <p:nvPr>
            <p:ph type="sldNum" sz="quarter" idx="10"/>
          </p:nvPr>
        </p:nvSpPr>
        <p:spPr/>
        <p:txBody>
          <a:bodyPr/>
          <a:lstStyle/>
          <a:p>
            <a:fld id="{B0F293D4-D6DC-428F-B51F-8F92A44265AC}" type="slidenum">
              <a:rPr lang="en-GB" smtClean="0"/>
              <a:t>3</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Why</a:t>
            </a:r>
            <a:r>
              <a:rPr lang="en-GB" baseline="0" dirty="0" smtClean="0"/>
              <a:t> unemployment rate higher?</a:t>
            </a:r>
          </a:p>
          <a:p>
            <a:endParaRPr lang="en-GB" baseline="0" dirty="0" smtClean="0"/>
          </a:p>
          <a:p>
            <a:r>
              <a:rPr lang="en-GB" baseline="0" dirty="0" smtClean="0"/>
              <a:t>Well, getting a 2:2 or, especially a Third greatly reduces the employment rate.</a:t>
            </a:r>
          </a:p>
          <a:p>
            <a:endParaRPr lang="en-GB" baseline="0" dirty="0" smtClean="0"/>
          </a:p>
          <a:p>
            <a:r>
              <a:rPr lang="en-GB" baseline="0" dirty="0" smtClean="0"/>
              <a:t>Also, 22.4% of the cohort were from a BME – the figure for all degrees is 19.1%.</a:t>
            </a:r>
          </a:p>
          <a:p>
            <a:endParaRPr lang="en-GB" baseline="0" dirty="0" smtClean="0"/>
          </a:p>
          <a:p>
            <a:r>
              <a:rPr lang="en-GB" baseline="0" dirty="0" smtClean="0"/>
              <a:t>Unemployment rate for white maths graduates – 7.2%. For BME – 13.2%</a:t>
            </a:r>
          </a:p>
          <a:p>
            <a:endParaRPr lang="en-GB" baseline="0" dirty="0" smtClean="0"/>
          </a:p>
          <a:p>
            <a:r>
              <a:rPr lang="en-GB" baseline="0" dirty="0" smtClean="0"/>
              <a:t>(for grads overall it’s 6.2% to 11.9%)</a:t>
            </a:r>
          </a:p>
          <a:p>
            <a:endParaRPr lang="en-GB" baseline="0" dirty="0" smtClean="0"/>
          </a:p>
          <a:p>
            <a:r>
              <a:rPr lang="en-GB" baseline="0" dirty="0" smtClean="0"/>
              <a:t>And 5% of women maths graduates were unemployed after six months, whilst 11% of men maths graduates were. Yep.</a:t>
            </a:r>
            <a:endParaRPr lang="en-GB" dirty="0"/>
          </a:p>
        </p:txBody>
      </p:sp>
      <p:sp>
        <p:nvSpPr>
          <p:cNvPr id="4" name="Slide Number Placeholder 3"/>
          <p:cNvSpPr>
            <a:spLocks noGrp="1"/>
          </p:cNvSpPr>
          <p:nvPr>
            <p:ph type="sldNum" sz="quarter" idx="10"/>
          </p:nvPr>
        </p:nvSpPr>
        <p:spPr/>
        <p:txBody>
          <a:bodyPr/>
          <a:lstStyle/>
          <a:p>
            <a:fld id="{B0F293D4-D6DC-428F-B51F-8F92A44265AC}" type="slidenum">
              <a:rPr lang="en-GB" smtClean="0"/>
              <a:t>4</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 starting</a:t>
            </a:r>
            <a:r>
              <a:rPr lang="en-GB" baseline="0" dirty="0" smtClean="0"/>
              <a:t> salary for a maths graduate was £22,653 and £24,301 for a stats grad. Average for all grads - £20,388. Maths had the 36</a:t>
            </a:r>
            <a:r>
              <a:rPr lang="en-GB" baseline="30000" dirty="0" smtClean="0"/>
              <a:t>th</a:t>
            </a:r>
            <a:r>
              <a:rPr lang="en-GB" baseline="0" dirty="0" smtClean="0"/>
              <a:t> highest starting salary of all degrees, between medical technology and nursing.</a:t>
            </a:r>
            <a:endParaRPr lang="en-GB" dirty="0" smtClean="0"/>
          </a:p>
          <a:p>
            <a:endParaRPr lang="en-GB" dirty="0" smtClean="0"/>
          </a:p>
          <a:p>
            <a:r>
              <a:rPr lang="en-GB" dirty="0" smtClean="0"/>
              <a:t>A maths</a:t>
            </a:r>
            <a:r>
              <a:rPr lang="en-GB" baseline="0" dirty="0" smtClean="0"/>
              <a:t> graduate was less likely to go into science than graduates from politics (0.9%) or classics (1.1%)</a:t>
            </a:r>
          </a:p>
          <a:p>
            <a:endParaRPr lang="en-GB" baseline="0" dirty="0" smtClean="0"/>
          </a:p>
          <a:p>
            <a:r>
              <a:rPr lang="en-GB" baseline="0" dirty="0" smtClean="0"/>
              <a:t>They were more likely to go into a business or finance job than a business studies graduate (22% of whom went into such a role)</a:t>
            </a:r>
          </a:p>
          <a:p>
            <a:endParaRPr lang="en-GB" baseline="0" dirty="0" smtClean="0"/>
          </a:p>
          <a:p>
            <a:r>
              <a:rPr lang="en-GB" baseline="0" dirty="0" smtClean="0"/>
              <a:t>(it’s rather different at PhD level)</a:t>
            </a:r>
          </a:p>
          <a:p>
            <a:endParaRPr lang="en-GB" baseline="0" dirty="0" smtClean="0"/>
          </a:p>
          <a:p>
            <a:r>
              <a:rPr lang="en-GB" baseline="0" dirty="0" smtClean="0"/>
              <a:t>Top 10 jobs for first degree mathematicians</a:t>
            </a:r>
          </a:p>
          <a:p>
            <a:endParaRPr lang="en-GB" baseline="0" dirty="0" smtClean="0"/>
          </a:p>
          <a:p>
            <a:r>
              <a:rPr lang="en-GB" baseline="0" dirty="0" smtClean="0"/>
              <a:t>Finance and investment analysts and advisers		265</a:t>
            </a:r>
          </a:p>
          <a:p>
            <a:r>
              <a:rPr lang="en-GB" baseline="0" dirty="0" smtClean="0"/>
              <a:t>Chartered and certified accountants			260</a:t>
            </a:r>
          </a:p>
          <a:p>
            <a:r>
              <a:rPr lang="en-GB" baseline="0" dirty="0" smtClean="0"/>
              <a:t>Programmers and software development professionals	210</a:t>
            </a:r>
          </a:p>
          <a:p>
            <a:r>
              <a:rPr lang="en-GB" baseline="0" dirty="0" smtClean="0"/>
              <a:t>Business and related associate professionals </a:t>
            </a:r>
            <a:r>
              <a:rPr lang="en-GB" baseline="0" dirty="0" err="1" smtClean="0"/>
              <a:t>n.e.c</a:t>
            </a:r>
            <a:r>
              <a:rPr lang="en-GB" baseline="0" dirty="0" smtClean="0"/>
              <a:t>.		175</a:t>
            </a:r>
          </a:p>
          <a:p>
            <a:r>
              <a:rPr lang="en-GB" baseline="0" dirty="0" smtClean="0"/>
              <a:t>Sales and retail assistants				160</a:t>
            </a:r>
          </a:p>
          <a:p>
            <a:r>
              <a:rPr lang="en-GB" baseline="0" dirty="0" smtClean="0"/>
              <a:t>Secondary education teaching professionals		145</a:t>
            </a:r>
          </a:p>
          <a:p>
            <a:r>
              <a:rPr lang="en-GB" baseline="0" dirty="0" smtClean="0"/>
              <a:t>Actuaries					125</a:t>
            </a:r>
          </a:p>
          <a:p>
            <a:r>
              <a:rPr lang="en-GB" baseline="0" dirty="0" smtClean="0"/>
              <a:t>Management consultants and business analysts		120</a:t>
            </a:r>
          </a:p>
          <a:p>
            <a:r>
              <a:rPr lang="en-GB" baseline="0" dirty="0" smtClean="0"/>
              <a:t>Teaching and other educational professionals </a:t>
            </a:r>
            <a:r>
              <a:rPr lang="en-GB" baseline="0" dirty="0" err="1" smtClean="0"/>
              <a:t>n.e.c</a:t>
            </a:r>
            <a:r>
              <a:rPr lang="en-GB" baseline="0" dirty="0" smtClean="0"/>
              <a:t>.		95</a:t>
            </a:r>
          </a:p>
          <a:p>
            <a:r>
              <a:rPr lang="en-GB" baseline="0" dirty="0" smtClean="0"/>
              <a:t>Other administrative occupations </a:t>
            </a:r>
            <a:r>
              <a:rPr lang="en-GB" baseline="0" dirty="0" err="1" smtClean="0"/>
              <a:t>n.e.c</a:t>
            </a:r>
            <a:r>
              <a:rPr lang="en-GB" baseline="0" dirty="0" smtClean="0"/>
              <a:t>.			85</a:t>
            </a:r>
          </a:p>
          <a:p>
            <a:endParaRPr lang="en-GB" baseline="0" dirty="0" smtClean="0"/>
          </a:p>
          <a:p>
            <a:r>
              <a:rPr lang="en-GB" baseline="0" dirty="0" smtClean="0"/>
              <a:t>72.7% of maths graduates and 79.5% of stats graduates were in a professional level job. The equivalent figure for graduates as a whole was 66.3%. Men slightly more likely to be in professional level employment than women.</a:t>
            </a:r>
          </a:p>
        </p:txBody>
      </p:sp>
      <p:sp>
        <p:nvSpPr>
          <p:cNvPr id="4" name="Slide Number Placeholder 3"/>
          <p:cNvSpPr>
            <a:spLocks noGrp="1"/>
          </p:cNvSpPr>
          <p:nvPr>
            <p:ph type="sldNum" sz="quarter" idx="10"/>
          </p:nvPr>
        </p:nvSpPr>
        <p:spPr/>
        <p:txBody>
          <a:bodyPr/>
          <a:lstStyle/>
          <a:p>
            <a:fld id="{B0F293D4-D6DC-428F-B51F-8F92A44265AC}" type="slidenum">
              <a:rPr lang="en-GB" smtClean="0"/>
              <a:t>5</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 starting</a:t>
            </a:r>
            <a:r>
              <a:rPr lang="en-GB" baseline="0" dirty="0" smtClean="0"/>
              <a:t> salary for a maths graduate was £22,653 and £24,301 for a stats grad. Average for all grads - £20,388. Maths had the 36</a:t>
            </a:r>
            <a:r>
              <a:rPr lang="en-GB" baseline="30000" dirty="0" smtClean="0"/>
              <a:t>th</a:t>
            </a:r>
            <a:r>
              <a:rPr lang="en-GB" baseline="0" dirty="0" smtClean="0"/>
              <a:t> highest starting salary of all degrees, between medical technology and nursing.</a:t>
            </a:r>
            <a:endParaRPr lang="en-GB" dirty="0" smtClean="0"/>
          </a:p>
          <a:p>
            <a:endParaRPr lang="en-GB" dirty="0" smtClean="0"/>
          </a:p>
          <a:p>
            <a:r>
              <a:rPr lang="en-GB" dirty="0" smtClean="0"/>
              <a:t>A maths</a:t>
            </a:r>
            <a:r>
              <a:rPr lang="en-GB" baseline="0" dirty="0" smtClean="0"/>
              <a:t> graduate was less likely to go into science than graduates from politics (0.9%) or classics (1.1%)</a:t>
            </a:r>
          </a:p>
          <a:p>
            <a:endParaRPr lang="en-GB" baseline="0" dirty="0" smtClean="0"/>
          </a:p>
          <a:p>
            <a:r>
              <a:rPr lang="en-GB" baseline="0" dirty="0" smtClean="0"/>
              <a:t>They were more likely to go into a business or finance job than a business studies graduate (22% of whom went into such a role)</a:t>
            </a:r>
          </a:p>
          <a:p>
            <a:endParaRPr lang="en-GB" baseline="0" dirty="0" smtClean="0"/>
          </a:p>
          <a:p>
            <a:r>
              <a:rPr lang="en-GB" baseline="0" dirty="0" smtClean="0"/>
              <a:t>(it’s rather different at PhD level)</a:t>
            </a:r>
          </a:p>
          <a:p>
            <a:endParaRPr lang="en-GB" baseline="0" dirty="0" smtClean="0"/>
          </a:p>
          <a:p>
            <a:r>
              <a:rPr lang="en-GB" baseline="0" dirty="0" smtClean="0"/>
              <a:t>Top 10 jobs for first degree mathematicians</a:t>
            </a:r>
          </a:p>
          <a:p>
            <a:endParaRPr lang="en-GB" baseline="0" dirty="0" smtClean="0"/>
          </a:p>
          <a:p>
            <a:r>
              <a:rPr lang="en-GB" baseline="0" dirty="0" smtClean="0"/>
              <a:t>Finance and investment analysts and advisers		265</a:t>
            </a:r>
          </a:p>
          <a:p>
            <a:r>
              <a:rPr lang="en-GB" baseline="0" dirty="0" smtClean="0"/>
              <a:t>Chartered and certified accountants			260</a:t>
            </a:r>
          </a:p>
          <a:p>
            <a:r>
              <a:rPr lang="en-GB" baseline="0" dirty="0" smtClean="0"/>
              <a:t>Programmers and software development professionals	210</a:t>
            </a:r>
          </a:p>
          <a:p>
            <a:r>
              <a:rPr lang="en-GB" baseline="0" dirty="0" smtClean="0"/>
              <a:t>Business and related associate professionals </a:t>
            </a:r>
            <a:r>
              <a:rPr lang="en-GB" baseline="0" dirty="0" err="1" smtClean="0"/>
              <a:t>n.e.c</a:t>
            </a:r>
            <a:r>
              <a:rPr lang="en-GB" baseline="0" dirty="0" smtClean="0"/>
              <a:t>.		175</a:t>
            </a:r>
          </a:p>
          <a:p>
            <a:r>
              <a:rPr lang="en-GB" baseline="0" dirty="0" smtClean="0"/>
              <a:t>Sales and retail assistants				160</a:t>
            </a:r>
          </a:p>
          <a:p>
            <a:r>
              <a:rPr lang="en-GB" baseline="0" dirty="0" smtClean="0"/>
              <a:t>Secondary education teaching professionals		145</a:t>
            </a:r>
          </a:p>
          <a:p>
            <a:r>
              <a:rPr lang="en-GB" baseline="0" dirty="0" smtClean="0"/>
              <a:t>Actuaries					125</a:t>
            </a:r>
          </a:p>
          <a:p>
            <a:r>
              <a:rPr lang="en-GB" baseline="0" dirty="0" smtClean="0"/>
              <a:t>Management consultants and business analysts		120</a:t>
            </a:r>
          </a:p>
          <a:p>
            <a:r>
              <a:rPr lang="en-GB" baseline="0" dirty="0" smtClean="0"/>
              <a:t>Teaching and other educational professionals </a:t>
            </a:r>
            <a:r>
              <a:rPr lang="en-GB" baseline="0" dirty="0" err="1" smtClean="0"/>
              <a:t>n.e.c</a:t>
            </a:r>
            <a:r>
              <a:rPr lang="en-GB" baseline="0" dirty="0" smtClean="0"/>
              <a:t>.		95</a:t>
            </a:r>
          </a:p>
          <a:p>
            <a:r>
              <a:rPr lang="en-GB" baseline="0" dirty="0" smtClean="0"/>
              <a:t>Other administrative occupations </a:t>
            </a:r>
            <a:r>
              <a:rPr lang="en-GB" baseline="0" dirty="0" err="1" smtClean="0"/>
              <a:t>n.e.c</a:t>
            </a:r>
            <a:r>
              <a:rPr lang="en-GB" baseline="0" dirty="0" smtClean="0"/>
              <a:t>.			85</a:t>
            </a:r>
          </a:p>
          <a:p>
            <a:endParaRPr lang="en-GB" baseline="0" dirty="0" smtClean="0"/>
          </a:p>
          <a:p>
            <a:r>
              <a:rPr lang="en-GB" baseline="0" dirty="0" smtClean="0"/>
              <a:t>72.7% of maths graduates and 79.5% of stats graduates were in a professional level job. The equivalent figure for graduates as a whole was 66.3%. Men slightly more likely to be in professional level employment than women.</a:t>
            </a:r>
          </a:p>
        </p:txBody>
      </p:sp>
      <p:sp>
        <p:nvSpPr>
          <p:cNvPr id="4" name="Slide Number Placeholder 3"/>
          <p:cNvSpPr>
            <a:spLocks noGrp="1"/>
          </p:cNvSpPr>
          <p:nvPr>
            <p:ph type="sldNum" sz="quarter" idx="10"/>
          </p:nvPr>
        </p:nvSpPr>
        <p:spPr/>
        <p:txBody>
          <a:bodyPr/>
          <a:lstStyle/>
          <a:p>
            <a:fld id="{B0F293D4-D6DC-428F-B51F-8F92A44265AC}" type="slidenum">
              <a:rPr lang="en-GB" smtClean="0"/>
              <a:t>6</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 starting</a:t>
            </a:r>
            <a:r>
              <a:rPr lang="en-GB" baseline="0" dirty="0" smtClean="0"/>
              <a:t> salary for a maths graduate was £22,653 and £24,301 for a stats grad. Average for all grads - £20,388. Maths had the 36</a:t>
            </a:r>
            <a:r>
              <a:rPr lang="en-GB" baseline="30000" dirty="0" smtClean="0"/>
              <a:t>th</a:t>
            </a:r>
            <a:r>
              <a:rPr lang="en-GB" baseline="0" dirty="0" smtClean="0"/>
              <a:t> highest starting salary of all degrees, between medical technology and nursing.</a:t>
            </a:r>
            <a:endParaRPr lang="en-GB" dirty="0" smtClean="0"/>
          </a:p>
          <a:p>
            <a:endParaRPr lang="en-GB" dirty="0" smtClean="0"/>
          </a:p>
          <a:p>
            <a:r>
              <a:rPr lang="en-GB" dirty="0" smtClean="0"/>
              <a:t>A maths</a:t>
            </a:r>
            <a:r>
              <a:rPr lang="en-GB" baseline="0" dirty="0" smtClean="0"/>
              <a:t> graduate was less likely to go into science than graduates from politics (0.9%) or classics (1.1%)</a:t>
            </a:r>
          </a:p>
          <a:p>
            <a:endParaRPr lang="en-GB" baseline="0" dirty="0" smtClean="0"/>
          </a:p>
          <a:p>
            <a:r>
              <a:rPr lang="en-GB" baseline="0" dirty="0" smtClean="0"/>
              <a:t>They were more likely to go into a business or finance job than a business studies graduate (22% of whom went into such a role)</a:t>
            </a:r>
          </a:p>
          <a:p>
            <a:endParaRPr lang="en-GB" baseline="0" dirty="0" smtClean="0"/>
          </a:p>
          <a:p>
            <a:r>
              <a:rPr lang="en-GB" baseline="0" dirty="0" smtClean="0"/>
              <a:t>(it’s rather different at PhD level)</a:t>
            </a:r>
          </a:p>
          <a:p>
            <a:endParaRPr lang="en-GB" baseline="0" dirty="0" smtClean="0"/>
          </a:p>
          <a:p>
            <a:r>
              <a:rPr lang="en-GB" baseline="0" dirty="0" smtClean="0"/>
              <a:t>Top 10 jobs for first degree mathematicians</a:t>
            </a:r>
          </a:p>
          <a:p>
            <a:endParaRPr lang="en-GB" baseline="0" dirty="0" smtClean="0"/>
          </a:p>
          <a:p>
            <a:r>
              <a:rPr lang="en-GB" baseline="0" dirty="0" smtClean="0"/>
              <a:t>Finance and investment analysts and advisers		265</a:t>
            </a:r>
          </a:p>
          <a:p>
            <a:r>
              <a:rPr lang="en-GB" baseline="0" dirty="0" smtClean="0"/>
              <a:t>Chartered and certified accountants			260</a:t>
            </a:r>
          </a:p>
          <a:p>
            <a:r>
              <a:rPr lang="en-GB" baseline="0" dirty="0" smtClean="0"/>
              <a:t>Programmers and software development professionals	210</a:t>
            </a:r>
          </a:p>
          <a:p>
            <a:r>
              <a:rPr lang="en-GB" baseline="0" dirty="0" smtClean="0"/>
              <a:t>Business and related associate professionals </a:t>
            </a:r>
            <a:r>
              <a:rPr lang="en-GB" baseline="0" dirty="0" err="1" smtClean="0"/>
              <a:t>n.e.c</a:t>
            </a:r>
            <a:r>
              <a:rPr lang="en-GB" baseline="0" dirty="0" smtClean="0"/>
              <a:t>.		175</a:t>
            </a:r>
          </a:p>
          <a:p>
            <a:r>
              <a:rPr lang="en-GB" baseline="0" dirty="0" smtClean="0"/>
              <a:t>Sales and retail assistants				160</a:t>
            </a:r>
          </a:p>
          <a:p>
            <a:r>
              <a:rPr lang="en-GB" baseline="0" dirty="0" smtClean="0"/>
              <a:t>Secondary education teaching professionals		145</a:t>
            </a:r>
          </a:p>
          <a:p>
            <a:r>
              <a:rPr lang="en-GB" baseline="0" dirty="0" smtClean="0"/>
              <a:t>Actuaries					125</a:t>
            </a:r>
          </a:p>
          <a:p>
            <a:r>
              <a:rPr lang="en-GB" baseline="0" dirty="0" smtClean="0"/>
              <a:t>Management consultants and business analysts		120</a:t>
            </a:r>
          </a:p>
          <a:p>
            <a:r>
              <a:rPr lang="en-GB" baseline="0" dirty="0" smtClean="0"/>
              <a:t>Teaching and other educational professionals </a:t>
            </a:r>
            <a:r>
              <a:rPr lang="en-GB" baseline="0" dirty="0" err="1" smtClean="0"/>
              <a:t>n.e.c</a:t>
            </a:r>
            <a:r>
              <a:rPr lang="en-GB" baseline="0" dirty="0" smtClean="0"/>
              <a:t>.		95</a:t>
            </a:r>
          </a:p>
          <a:p>
            <a:r>
              <a:rPr lang="en-GB" baseline="0" dirty="0" smtClean="0"/>
              <a:t>Other administrative occupations </a:t>
            </a:r>
            <a:r>
              <a:rPr lang="en-GB" baseline="0" dirty="0" err="1" smtClean="0"/>
              <a:t>n.e.c</a:t>
            </a:r>
            <a:r>
              <a:rPr lang="en-GB" baseline="0" dirty="0" smtClean="0"/>
              <a:t>.			85</a:t>
            </a:r>
          </a:p>
          <a:p>
            <a:endParaRPr lang="en-GB" baseline="0" dirty="0" smtClean="0"/>
          </a:p>
          <a:p>
            <a:r>
              <a:rPr lang="en-GB" baseline="0" dirty="0" smtClean="0"/>
              <a:t>72.7% of maths graduates and 79.5% of stats graduates were in a professional level job. The equivalent figure for graduates as a whole was 66.3%. Men slightly more likely to be in professional level employment than women.</a:t>
            </a:r>
          </a:p>
        </p:txBody>
      </p:sp>
      <p:sp>
        <p:nvSpPr>
          <p:cNvPr id="4" name="Slide Number Placeholder 3"/>
          <p:cNvSpPr>
            <a:spLocks noGrp="1"/>
          </p:cNvSpPr>
          <p:nvPr>
            <p:ph type="sldNum" sz="quarter" idx="10"/>
          </p:nvPr>
        </p:nvSpPr>
        <p:spPr/>
        <p:txBody>
          <a:bodyPr/>
          <a:lstStyle/>
          <a:p>
            <a:fld id="{B0F293D4-D6DC-428F-B51F-8F92A44265AC}" type="slidenum">
              <a:rPr lang="en-GB" smtClean="0"/>
              <a:t>7</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61 different industries were</a:t>
            </a:r>
            <a:r>
              <a:rPr lang="en-GB" baseline="0" dirty="0" smtClean="0"/>
              <a:t> known to have employed at least 10 maths graduates, and 289 different industrial sectors are known to have employed maths graduates from 2012/13</a:t>
            </a:r>
          </a:p>
          <a:p>
            <a:endParaRPr lang="en-GB" baseline="0" dirty="0" smtClean="0"/>
          </a:p>
          <a:p>
            <a:r>
              <a:rPr lang="en-GB" baseline="0" dirty="0" smtClean="0"/>
              <a:t>This reliance on the finance industry means that 29% of maths graduates were working in London after six months, as opposed to 21% of all graduates.</a:t>
            </a:r>
          </a:p>
          <a:p>
            <a:endParaRPr lang="en-GB" baseline="0" dirty="0" smtClean="0"/>
          </a:p>
          <a:p>
            <a:r>
              <a:rPr lang="en-GB" baseline="0" dirty="0" smtClean="0"/>
              <a:t>41% of maths graduates stated that their subject was the most important factor to their employer (it’s 44% for all degrees, but bear in mind that includes doctors, nurses </a:t>
            </a:r>
            <a:r>
              <a:rPr lang="en-GB" baseline="0" dirty="0" err="1" smtClean="0"/>
              <a:t>etc</a:t>
            </a:r>
            <a:r>
              <a:rPr lang="en-GB" baseline="0" dirty="0" smtClean="0"/>
              <a:t>)</a:t>
            </a:r>
          </a:p>
          <a:p>
            <a:endParaRPr lang="en-GB" baseline="0" dirty="0" smtClean="0"/>
          </a:p>
          <a:p>
            <a:r>
              <a:rPr lang="en-GB" baseline="0" dirty="0" smtClean="0"/>
              <a:t>Most common ways for maths graduates to find their first job were through recruitment agencies and word of mouth/personal contacts</a:t>
            </a:r>
          </a:p>
          <a:p>
            <a:endParaRPr lang="en-GB" baseline="0" dirty="0" smtClean="0"/>
          </a:p>
          <a:p>
            <a:r>
              <a:rPr lang="en-GB" baseline="0" dirty="0" smtClean="0"/>
              <a:t>Your university/college (e.g. Careers Service, lecturer, website)	12.4%	all grads 	8.7%</a:t>
            </a:r>
          </a:p>
          <a:p>
            <a:r>
              <a:rPr lang="en-GB" baseline="0" dirty="0" smtClean="0"/>
              <a:t>Media (e.g. newspaper/magazine advertisement)		5.2%		5.4%</a:t>
            </a:r>
          </a:p>
          <a:p>
            <a:r>
              <a:rPr lang="en-GB" baseline="0" dirty="0" smtClean="0"/>
              <a:t>Employer’s website				15.0%		18.4%	</a:t>
            </a:r>
          </a:p>
          <a:p>
            <a:r>
              <a:rPr lang="en-GB" baseline="0" dirty="0" smtClean="0"/>
              <a:t>Recruitment agency/website			24.7%		18.4%</a:t>
            </a:r>
          </a:p>
          <a:p>
            <a:r>
              <a:rPr lang="en-GB" baseline="0" dirty="0" smtClean="0"/>
              <a:t>Personal contacts, including family and friends		17.5%		17.3%</a:t>
            </a:r>
          </a:p>
          <a:p>
            <a:r>
              <a:rPr lang="en-GB" baseline="0" dirty="0" smtClean="0"/>
              <a:t>Professional networking				2.7%		4.1%</a:t>
            </a:r>
          </a:p>
          <a:p>
            <a:r>
              <a:rPr lang="en-GB" baseline="0" dirty="0" smtClean="0"/>
              <a:t>Speculative application				2.5%		2.9%</a:t>
            </a:r>
          </a:p>
          <a:p>
            <a:r>
              <a:rPr lang="en-GB" baseline="0" dirty="0" smtClean="0"/>
              <a:t>Already worked there (including on an internship)		13.6%		15.9%</a:t>
            </a:r>
          </a:p>
          <a:p>
            <a:r>
              <a:rPr lang="en-GB" baseline="0" dirty="0" smtClean="0"/>
              <a:t>Other					6.5%		8.8%</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B0F293D4-D6DC-428F-B51F-8F92A44265AC}" type="slidenum">
              <a:rPr lang="en-GB" smtClean="0"/>
              <a:t>8</a:t>
            </a:fld>
            <a:endParaRPr lang="en-GB"/>
          </a:p>
        </p:txBody>
      </p:sp>
    </p:spTree>
    <p:extLst>
      <p:ext uri="{BB962C8B-B14F-4D97-AF65-F5344CB8AC3E}">
        <p14:creationId xmlns:p14="http://schemas.microsoft.com/office/powerpoint/2010/main" val="2797545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N=445 for Masters and 220 for PhD (44,270 and 7,495 for all) – data from 2012/13</a:t>
            </a:r>
          </a:p>
        </p:txBody>
      </p:sp>
      <p:sp>
        <p:nvSpPr>
          <p:cNvPr id="4" name="Slide Number Placeholder 3"/>
          <p:cNvSpPr>
            <a:spLocks noGrp="1"/>
          </p:cNvSpPr>
          <p:nvPr>
            <p:ph type="sldNum" sz="quarter" idx="10"/>
          </p:nvPr>
        </p:nvSpPr>
        <p:spPr/>
        <p:txBody>
          <a:bodyPr/>
          <a:lstStyle/>
          <a:p>
            <a:fld id="{B0F293D4-D6DC-428F-B51F-8F92A44265AC}" type="slidenum">
              <a:rPr lang="en-GB" smtClean="0"/>
              <a:t>9</a:t>
            </a:fld>
            <a:endParaRPr lang="en-GB"/>
          </a:p>
        </p:txBody>
      </p:sp>
    </p:spTree>
    <p:extLst>
      <p:ext uri="{BB962C8B-B14F-4D97-AF65-F5344CB8AC3E}">
        <p14:creationId xmlns:p14="http://schemas.microsoft.com/office/powerpoint/2010/main" val="2797545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1E3F53-1F4A-49DB-9F09-13C530E2CF46}" type="datetimeFigureOut">
              <a:rPr lang="en-GB" smtClean="0"/>
              <a:t>14/04/2015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DD45-FF0D-4E7E-BD14-973725815866}" type="slidenum">
              <a:rPr lang="en-GB" smtClean="0"/>
              <a:t>‹#›</a:t>
            </a:fld>
            <a:endParaRPr lang="en-GB"/>
          </a:p>
        </p:txBody>
      </p:sp>
      <p:grpSp>
        <p:nvGrpSpPr>
          <p:cNvPr id="7" name="Group 6"/>
          <p:cNvGrpSpPr/>
          <p:nvPr userDrawn="1"/>
        </p:nvGrpSpPr>
        <p:grpSpPr>
          <a:xfrm>
            <a:off x="1" y="6145068"/>
            <a:ext cx="9180511" cy="742950"/>
            <a:chOff x="0" y="6145068"/>
            <a:chExt cx="9180511" cy="74295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45068"/>
              <a:ext cx="80200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3997"/>
            <a:stretch/>
          </p:blipFill>
          <p:spPr bwMode="auto">
            <a:xfrm>
              <a:off x="7897090" y="6145068"/>
              <a:ext cx="1283421"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89837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1E3F53-1F4A-49DB-9F09-13C530E2CF46}" type="datetimeFigureOut">
              <a:rPr lang="en-GB" smtClean="0"/>
              <a:t>14/04/2015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92865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1E3F53-1F4A-49DB-9F09-13C530E2CF46}" type="datetimeFigureOut">
              <a:rPr lang="en-GB" smtClean="0"/>
              <a:t>14/04/2015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1085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1E3F53-1F4A-49DB-9F09-13C530E2CF46}" type="datetimeFigureOut">
              <a:rPr lang="en-GB" smtClean="0"/>
              <a:t>14/04/2015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204266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E3F53-1F4A-49DB-9F09-13C530E2CF46}" type="datetimeFigureOut">
              <a:rPr lang="en-GB" smtClean="0"/>
              <a:t>14/04/2015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58345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1E3F53-1F4A-49DB-9F09-13C530E2CF46}" type="datetimeFigureOut">
              <a:rPr lang="en-GB" smtClean="0"/>
              <a:t>14/04/2015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295307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1E3F53-1F4A-49DB-9F09-13C530E2CF46}" type="datetimeFigureOut">
              <a:rPr lang="en-GB" smtClean="0"/>
              <a:t>14/04/2015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228699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1E3F53-1F4A-49DB-9F09-13C530E2CF46}" type="datetimeFigureOut">
              <a:rPr lang="en-GB" smtClean="0"/>
              <a:t>14/04/2015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97122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E3F53-1F4A-49DB-9F09-13C530E2CF46}" type="datetimeFigureOut">
              <a:rPr lang="en-GB" smtClean="0"/>
              <a:t>14/04/2015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00289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E3F53-1F4A-49DB-9F09-13C530E2CF46}" type="datetimeFigureOut">
              <a:rPr lang="en-GB" smtClean="0"/>
              <a:t>14/04/2015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83199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E3F53-1F4A-49DB-9F09-13C530E2CF46}" type="datetimeFigureOut">
              <a:rPr lang="en-GB" smtClean="0"/>
              <a:t>14/04/2015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DD45-FF0D-4E7E-BD14-973725815866}" type="slidenum">
              <a:rPr lang="en-GB" smtClean="0"/>
              <a:t>‹#›</a:t>
            </a:fld>
            <a:endParaRPr lang="en-GB"/>
          </a:p>
        </p:txBody>
      </p:sp>
    </p:spTree>
    <p:extLst>
      <p:ext uri="{BB962C8B-B14F-4D97-AF65-F5344CB8AC3E}">
        <p14:creationId xmlns:p14="http://schemas.microsoft.com/office/powerpoint/2010/main" val="368015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E3F53-1F4A-49DB-9F09-13C530E2CF46}" type="datetimeFigureOut">
              <a:rPr lang="en-GB" smtClean="0"/>
              <a:t>14/04/2015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8DD45-FF0D-4E7E-BD14-973725815866}" type="slidenum">
              <a:rPr lang="en-GB" smtClean="0"/>
              <a:t>‹#›</a:t>
            </a:fld>
            <a:endParaRPr lang="en-GB"/>
          </a:p>
        </p:txBody>
      </p:sp>
    </p:spTree>
    <p:extLst>
      <p:ext uri="{BB962C8B-B14F-4D97-AF65-F5344CB8AC3E}">
        <p14:creationId xmlns:p14="http://schemas.microsoft.com/office/powerpoint/2010/main" val="901813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268760"/>
            <a:ext cx="7772400" cy="1470025"/>
          </a:xfrm>
        </p:spPr>
        <p:txBody>
          <a:bodyPr/>
          <a:lstStyle/>
          <a:p>
            <a:r>
              <a:rPr lang="en-GB" dirty="0" smtClean="0">
                <a:latin typeface="Gill Sans MT" panose="020B0502020104020203" pitchFamily="34" charset="0"/>
              </a:rPr>
              <a:t>What do Mathematics graduates do?</a:t>
            </a:r>
            <a:endParaRPr lang="en-GB" dirty="0">
              <a:latin typeface="Gill Sans MT" panose="020B0502020104020203" pitchFamily="34" charset="0"/>
            </a:endParaRPr>
          </a:p>
        </p:txBody>
      </p:sp>
      <p:sp>
        <p:nvSpPr>
          <p:cNvPr id="3" name="Subtitle 2"/>
          <p:cNvSpPr>
            <a:spLocks noGrp="1"/>
          </p:cNvSpPr>
          <p:nvPr>
            <p:ph type="subTitle" idx="1"/>
          </p:nvPr>
        </p:nvSpPr>
        <p:spPr>
          <a:xfrm>
            <a:off x="809626" y="3284984"/>
            <a:ext cx="6400800" cy="1752600"/>
          </a:xfrm>
        </p:spPr>
        <p:txBody>
          <a:bodyPr/>
          <a:lstStyle/>
          <a:p>
            <a:r>
              <a:rPr lang="en-GB" dirty="0" smtClean="0">
                <a:latin typeface="Gill Sans MT" panose="020B0502020104020203" pitchFamily="34" charset="0"/>
              </a:rPr>
              <a:t>Dr Charlie Ball</a:t>
            </a:r>
          </a:p>
          <a:p>
            <a:r>
              <a:rPr lang="en-GB" dirty="0" smtClean="0">
                <a:latin typeface="Gill Sans MT" panose="020B0502020104020203" pitchFamily="34" charset="0"/>
              </a:rPr>
              <a:t>Head of HE Intelligence</a:t>
            </a:r>
          </a:p>
          <a:p>
            <a:r>
              <a:rPr lang="en-GB" dirty="0" smtClean="0">
                <a:latin typeface="Gill Sans MT" panose="020B0502020104020203" pitchFamily="34" charset="0"/>
              </a:rPr>
              <a:t>Graduate Prospects</a:t>
            </a:r>
            <a:endParaRPr lang="en-GB" dirty="0">
              <a:latin typeface="Gill Sans MT" panose="020B0502020104020203" pitchFamily="34" charset="0"/>
            </a:endParaRPr>
          </a:p>
        </p:txBody>
      </p:sp>
      <p:grpSp>
        <p:nvGrpSpPr>
          <p:cNvPr id="4" name="Group 3"/>
          <p:cNvGrpSpPr/>
          <p:nvPr/>
        </p:nvGrpSpPr>
        <p:grpSpPr>
          <a:xfrm>
            <a:off x="1" y="6145068"/>
            <a:ext cx="9180511" cy="742950"/>
            <a:chOff x="0" y="6145068"/>
            <a:chExt cx="9180511" cy="74295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45068"/>
              <a:ext cx="80200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3997"/>
            <a:stretch/>
          </p:blipFill>
          <p:spPr bwMode="auto">
            <a:xfrm>
              <a:off x="7897090" y="6145068"/>
              <a:ext cx="1283421"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3997"/>
          <a:stretch/>
        </p:blipFill>
        <p:spPr bwMode="auto">
          <a:xfrm>
            <a:off x="8502290" y="6146690"/>
            <a:ext cx="678222"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1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99232" y="116632"/>
            <a:ext cx="8737263" cy="523220"/>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2800" dirty="0" smtClean="0">
                <a:solidFill>
                  <a:prstClr val="black"/>
                </a:solidFill>
                <a:latin typeface="Gill Sans MT"/>
              </a:rPr>
              <a:t>Postgraduates – types of employment after six months</a:t>
            </a:r>
          </a:p>
        </p:txBody>
      </p:sp>
      <p:graphicFrame>
        <p:nvGraphicFramePr>
          <p:cNvPr id="2" name="Chart 1"/>
          <p:cNvGraphicFramePr/>
          <p:nvPr>
            <p:extLst>
              <p:ext uri="{D42A27DB-BD31-4B8C-83A1-F6EECF244321}">
                <p14:modId xmlns:p14="http://schemas.microsoft.com/office/powerpoint/2010/main" val="492516720"/>
              </p:ext>
            </p:extLst>
          </p:nvPr>
        </p:nvGraphicFramePr>
        <p:xfrm>
          <a:off x="107504" y="762962"/>
          <a:ext cx="9036496" cy="5258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8645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9" y="531303"/>
            <a:ext cx="8136904" cy="1323439"/>
          </a:xfrm>
          <a:prstGeom prst="rect">
            <a:avLst/>
          </a:prstGeom>
          <a:noFill/>
        </p:spPr>
        <p:txBody>
          <a:bodyPr wrap="square" rtlCol="0">
            <a:spAutoFit/>
          </a:bodyPr>
          <a:lstStyle/>
          <a:p>
            <a:r>
              <a:rPr lang="en-GB" sz="4000" dirty="0" smtClean="0">
                <a:latin typeface="Gill Sans MT" panose="020B0502020104020203" pitchFamily="34" charset="0"/>
              </a:rPr>
              <a:t>What is the current state of the graduate jobs market?</a:t>
            </a:r>
            <a:endParaRPr lang="en-GB" sz="4000" dirty="0">
              <a:latin typeface="Gill Sans MT" panose="020B0502020104020203" pitchFamily="34" charset="0"/>
            </a:endParaRPr>
          </a:p>
        </p:txBody>
      </p:sp>
      <p:sp>
        <p:nvSpPr>
          <p:cNvPr id="6" name="TextBox 5"/>
          <p:cNvSpPr txBox="1"/>
          <p:nvPr/>
        </p:nvSpPr>
        <p:spPr>
          <a:xfrm>
            <a:off x="333107" y="2276872"/>
            <a:ext cx="8631381" cy="4540730"/>
          </a:xfrm>
          <a:prstGeom prst="rect">
            <a:avLst/>
          </a:prstGeom>
          <a:noFill/>
        </p:spPr>
        <p:txBody>
          <a:bodyPr wrap="square" rtlCol="0">
            <a:spAutoFit/>
          </a:bodyPr>
          <a:lstStyle/>
          <a:p>
            <a:pPr marL="285750" indent="-285750">
              <a:lnSpc>
                <a:spcPct val="150000"/>
              </a:lnSpc>
              <a:buFontTx/>
              <a:buChar char="-"/>
            </a:pPr>
            <a:r>
              <a:rPr lang="en-GB" sz="2800" dirty="0" smtClean="0">
                <a:latin typeface="Gill Sans MT" panose="020B0502020104020203" pitchFamily="34" charset="0"/>
              </a:rPr>
              <a:t>Recovering, slowly and patchily</a:t>
            </a:r>
          </a:p>
          <a:p>
            <a:pPr marL="285750" indent="-285750">
              <a:lnSpc>
                <a:spcPct val="150000"/>
              </a:lnSpc>
              <a:buFontTx/>
              <a:buChar char="-"/>
            </a:pPr>
            <a:r>
              <a:rPr lang="en-GB" sz="2800" dirty="0" smtClean="0">
                <a:latin typeface="Gill Sans MT" panose="020B0502020104020203" pitchFamily="34" charset="0"/>
              </a:rPr>
              <a:t>Some sectors and regions recovering faster and more vigorously</a:t>
            </a:r>
          </a:p>
          <a:p>
            <a:pPr marL="285750" indent="-285750">
              <a:lnSpc>
                <a:spcPct val="150000"/>
              </a:lnSpc>
              <a:buFontTx/>
              <a:buChar char="-"/>
            </a:pPr>
            <a:r>
              <a:rPr lang="en-GB" sz="2800" dirty="0" smtClean="0">
                <a:latin typeface="Gill Sans MT" panose="020B0502020104020203" pitchFamily="34" charset="0"/>
              </a:rPr>
              <a:t>Not, in general, back to where we were pre-recession</a:t>
            </a:r>
          </a:p>
          <a:p>
            <a:pPr marL="285750" indent="-285750">
              <a:lnSpc>
                <a:spcPct val="150000"/>
              </a:lnSpc>
              <a:buFontTx/>
              <a:buChar char="-"/>
            </a:pPr>
            <a:endParaRPr lang="en-GB" sz="2800" dirty="0" smtClean="0">
              <a:latin typeface="Gill Sans MT" panose="020B0502020104020203" pitchFamily="34" charset="0"/>
            </a:endParaRPr>
          </a:p>
          <a:p>
            <a:pPr marL="285750" indent="-285750">
              <a:lnSpc>
                <a:spcPct val="150000"/>
              </a:lnSpc>
              <a:buFontTx/>
              <a:buChar char="-"/>
            </a:pPr>
            <a:endParaRPr lang="en-GB" sz="2800" dirty="0" smtClean="0">
              <a:latin typeface="Gill Sans MT" panose="020B0502020104020203" pitchFamily="34" charset="0"/>
            </a:endParaRPr>
          </a:p>
          <a:p>
            <a:pPr marL="285750" indent="-285750">
              <a:lnSpc>
                <a:spcPct val="150000"/>
              </a:lnSpc>
              <a:buFontTx/>
              <a:buChar char="-"/>
            </a:pPr>
            <a:endParaRPr lang="en-GB" sz="2800" dirty="0">
              <a:latin typeface="Gill Sans MT" panose="020B0502020104020203" pitchFamily="34" charset="0"/>
            </a:endParaRPr>
          </a:p>
        </p:txBody>
      </p:sp>
    </p:spTree>
    <p:extLst>
      <p:ext uri="{BB962C8B-B14F-4D97-AF65-F5344CB8AC3E}">
        <p14:creationId xmlns:p14="http://schemas.microsoft.com/office/powerpoint/2010/main" val="1431289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7571" y="74490"/>
            <a:ext cx="7670561" cy="523220"/>
          </a:xfrm>
          <a:prstGeom prst="rect">
            <a:avLst/>
          </a:prstGeom>
          <a:noFill/>
        </p:spPr>
        <p:txBody>
          <a:bodyPr wrap="none" rtlCol="0">
            <a:spAutoFit/>
          </a:bodyPr>
          <a:lstStyle/>
          <a:p>
            <a:r>
              <a:rPr lang="en-GB" sz="2800" dirty="0" smtClean="0">
                <a:latin typeface="Gill Sans MT" panose="020B0502020104020203" pitchFamily="34" charset="0"/>
              </a:rPr>
              <a:t>An</a:t>
            </a:r>
            <a:r>
              <a:rPr lang="en-GB" sz="2800" dirty="0" smtClean="0"/>
              <a:t> improving economy - Employer hiring intentions</a:t>
            </a:r>
            <a:endParaRPr lang="en-GB" sz="2800" dirty="0"/>
          </a:p>
        </p:txBody>
      </p:sp>
      <p:sp>
        <p:nvSpPr>
          <p:cNvPr id="6" name="TextBox 5"/>
          <p:cNvSpPr txBox="1"/>
          <p:nvPr/>
        </p:nvSpPr>
        <p:spPr>
          <a:xfrm>
            <a:off x="0" y="5744524"/>
            <a:ext cx="9009198" cy="369332"/>
          </a:xfrm>
          <a:prstGeom prst="rect">
            <a:avLst/>
          </a:prstGeom>
          <a:noFill/>
        </p:spPr>
        <p:txBody>
          <a:bodyPr wrap="none" rtlCol="0">
            <a:spAutoFit/>
          </a:bodyPr>
          <a:lstStyle/>
          <a:p>
            <a:r>
              <a:rPr lang="en-GB" dirty="0" smtClean="0">
                <a:latin typeface="Gill Sans MT" panose="020B0502020104020203" pitchFamily="34" charset="0"/>
              </a:rPr>
              <a:t>From the Bank of England Agents’ Summary of Business Conditions  March 2015</a:t>
            </a:r>
            <a:endParaRPr lang="en-GB" dirty="0">
              <a:latin typeface="Gill Sans MT" panose="020B0502020104020203"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10" y="655778"/>
            <a:ext cx="6336704" cy="5088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0581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54739"/>
            <a:ext cx="7920880" cy="584775"/>
          </a:xfrm>
          <a:prstGeom prst="rect">
            <a:avLst/>
          </a:prstGeom>
          <a:noFill/>
        </p:spPr>
        <p:txBody>
          <a:bodyPr wrap="square" rtlCol="0">
            <a:spAutoFit/>
          </a:bodyPr>
          <a:lstStyle/>
          <a:p>
            <a:r>
              <a:rPr lang="en-GB" sz="3200" b="1" dirty="0" smtClean="0">
                <a:latin typeface="Gill Sans MT" panose="020B0502020104020203" pitchFamily="34" charset="0"/>
              </a:rPr>
              <a:t>Skills shortages</a:t>
            </a:r>
            <a:endParaRPr lang="en-GB" sz="3200" dirty="0">
              <a:latin typeface="Gill Sans MT" panose="020B0502020104020203" pitchFamily="34" charset="0"/>
            </a:endParaRPr>
          </a:p>
        </p:txBody>
      </p:sp>
      <p:sp>
        <p:nvSpPr>
          <p:cNvPr id="3" name="TextBox 2"/>
          <p:cNvSpPr txBox="1"/>
          <p:nvPr/>
        </p:nvSpPr>
        <p:spPr>
          <a:xfrm>
            <a:off x="251520" y="1052736"/>
            <a:ext cx="8568952" cy="4524315"/>
          </a:xfrm>
          <a:prstGeom prst="rect">
            <a:avLst/>
          </a:prstGeom>
          <a:noFill/>
        </p:spPr>
        <p:txBody>
          <a:bodyPr wrap="square" rtlCol="0">
            <a:spAutoFit/>
          </a:bodyPr>
          <a:lstStyle/>
          <a:p>
            <a:pPr>
              <a:lnSpc>
                <a:spcPct val="150000"/>
              </a:lnSpc>
            </a:pPr>
            <a:r>
              <a:rPr lang="en-GB" sz="2400" dirty="0" smtClean="0">
                <a:latin typeface="Gill Sans MT" panose="020B0502020104020203" pitchFamily="34" charset="0"/>
              </a:rPr>
              <a:t>Increased demand for skills leads to shortage.</a:t>
            </a:r>
          </a:p>
          <a:p>
            <a:pPr>
              <a:lnSpc>
                <a:spcPct val="150000"/>
              </a:lnSpc>
            </a:pPr>
            <a:r>
              <a:rPr lang="en-GB" sz="2400" dirty="0" smtClean="0">
                <a:latin typeface="Gill Sans MT" panose="020B0502020104020203" pitchFamily="34" charset="0"/>
              </a:rPr>
              <a:t>Clear signs of skills shortages in professional occupations</a:t>
            </a:r>
          </a:p>
          <a:p>
            <a:pPr marL="800100" lvl="1" indent="-342900">
              <a:lnSpc>
                <a:spcPct val="150000"/>
              </a:lnSpc>
              <a:buFont typeface="Arial" panose="020B0604020202020204" pitchFamily="34" charset="0"/>
              <a:buChar char="•"/>
            </a:pPr>
            <a:r>
              <a:rPr lang="en-GB" sz="2400" dirty="0" smtClean="0">
                <a:latin typeface="Gill Sans MT" panose="020B0502020104020203" pitchFamily="34" charset="0"/>
              </a:rPr>
              <a:t>IT</a:t>
            </a:r>
          </a:p>
          <a:p>
            <a:pPr marL="800100" lvl="1" indent="-342900">
              <a:lnSpc>
                <a:spcPct val="150000"/>
              </a:lnSpc>
              <a:buFont typeface="Arial" panose="020B0604020202020204" pitchFamily="34" charset="0"/>
              <a:buChar char="•"/>
            </a:pPr>
            <a:r>
              <a:rPr lang="en-GB" sz="2400" dirty="0" smtClean="0">
                <a:latin typeface="Gill Sans MT" panose="020B0502020104020203" pitchFamily="34" charset="0"/>
              </a:rPr>
              <a:t>Engineering (although they are easing)</a:t>
            </a:r>
          </a:p>
          <a:p>
            <a:pPr marL="800100" lvl="1" indent="-342900">
              <a:lnSpc>
                <a:spcPct val="150000"/>
              </a:lnSpc>
              <a:buFont typeface="Arial" panose="020B0604020202020204" pitchFamily="34" charset="0"/>
              <a:buChar char="•"/>
            </a:pPr>
            <a:r>
              <a:rPr lang="en-GB" sz="2400" dirty="0" smtClean="0">
                <a:latin typeface="Gill Sans MT" panose="020B0502020104020203" pitchFamily="34" charset="0"/>
              </a:rPr>
              <a:t>Financial services (particularly those with a little experience)</a:t>
            </a:r>
          </a:p>
          <a:p>
            <a:pPr marL="800100" lvl="1" indent="-342900">
              <a:lnSpc>
                <a:spcPct val="150000"/>
              </a:lnSpc>
              <a:buFont typeface="Arial" panose="020B0604020202020204" pitchFamily="34" charset="0"/>
              <a:buChar char="•"/>
            </a:pPr>
            <a:r>
              <a:rPr lang="en-GB" sz="2400" dirty="0" smtClean="0">
                <a:latin typeface="Gill Sans MT" panose="020B0502020104020203" pitchFamily="34" charset="0"/>
              </a:rPr>
              <a:t>More expected to emerge</a:t>
            </a:r>
          </a:p>
          <a:p>
            <a:pPr lvl="1">
              <a:lnSpc>
                <a:spcPct val="150000"/>
              </a:lnSpc>
            </a:pPr>
            <a:endParaRPr lang="en-GB" sz="2400" dirty="0">
              <a:latin typeface="Gill Sans MT" panose="020B0502020104020203" pitchFamily="34" charset="0"/>
            </a:endParaRPr>
          </a:p>
        </p:txBody>
      </p:sp>
    </p:spTree>
    <p:extLst>
      <p:ext uri="{BB962C8B-B14F-4D97-AF65-F5344CB8AC3E}">
        <p14:creationId xmlns:p14="http://schemas.microsoft.com/office/powerpoint/2010/main" val="952711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1077218"/>
          </a:xfrm>
          <a:prstGeom prst="rect">
            <a:avLst/>
          </a:prstGeom>
          <a:noFill/>
        </p:spPr>
        <p:txBody>
          <a:bodyPr wrap="square" rtlCol="0">
            <a:spAutoFit/>
          </a:bodyPr>
          <a:lstStyle/>
          <a:p>
            <a:r>
              <a:rPr lang="en-GB" sz="3200" b="1" dirty="0" smtClean="0">
                <a:latin typeface="Gill Sans MT" panose="020B0502020104020203" pitchFamily="34" charset="0"/>
              </a:rPr>
              <a:t>Changes in UK occupational structure 2007-2013</a:t>
            </a:r>
            <a:endParaRPr lang="en-GB" sz="3200" dirty="0">
              <a:latin typeface="Gill Sans MT" panose="020B0502020104020203"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205791415"/>
              </p:ext>
            </p:extLst>
          </p:nvPr>
        </p:nvGraphicFramePr>
        <p:xfrm>
          <a:off x="107504" y="862299"/>
          <a:ext cx="8892480" cy="5112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6705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54739"/>
            <a:ext cx="7920880" cy="646331"/>
          </a:xfrm>
          <a:prstGeom prst="rect">
            <a:avLst/>
          </a:prstGeom>
          <a:noFill/>
        </p:spPr>
        <p:txBody>
          <a:bodyPr wrap="square" rtlCol="0">
            <a:spAutoFit/>
          </a:bodyPr>
          <a:lstStyle/>
          <a:p>
            <a:r>
              <a:rPr lang="en-GB" sz="3600" b="1" dirty="0" smtClean="0">
                <a:latin typeface="Gill Sans MT" panose="020B0502020104020203" pitchFamily="34" charset="0"/>
              </a:rPr>
              <a:t>Employee mobility and retention</a:t>
            </a:r>
            <a:endParaRPr lang="en-GB" sz="3600" dirty="0">
              <a:latin typeface="Gill Sans MT" panose="020B0502020104020203" pitchFamily="34" charset="0"/>
            </a:endParaRPr>
          </a:p>
        </p:txBody>
      </p:sp>
      <p:sp>
        <p:nvSpPr>
          <p:cNvPr id="3" name="TextBox 2"/>
          <p:cNvSpPr txBox="1"/>
          <p:nvPr/>
        </p:nvSpPr>
        <p:spPr>
          <a:xfrm>
            <a:off x="539552" y="1052736"/>
            <a:ext cx="7776864" cy="4401205"/>
          </a:xfrm>
          <a:prstGeom prst="rect">
            <a:avLst/>
          </a:prstGeom>
          <a:noFill/>
        </p:spPr>
        <p:txBody>
          <a:bodyPr wrap="square" rtlCol="0">
            <a:spAutoFit/>
          </a:bodyPr>
          <a:lstStyle/>
          <a:p>
            <a:r>
              <a:rPr lang="en-GB" sz="2800" dirty="0" smtClean="0">
                <a:latin typeface="Gill Sans MT" panose="020B0502020104020203" pitchFamily="34" charset="0"/>
              </a:rPr>
              <a:t>Increased employee confidence leads to them being more likely to consider moving jobs.</a:t>
            </a:r>
            <a:endParaRPr lang="en-GB" sz="2800" dirty="0">
              <a:latin typeface="Gill Sans MT" panose="020B0502020104020203" pitchFamily="34" charset="0"/>
            </a:endParaRPr>
          </a:p>
          <a:p>
            <a:endParaRPr lang="en-GB" sz="2800" dirty="0" smtClean="0">
              <a:latin typeface="Gill Sans MT" panose="020B0502020104020203" pitchFamily="34" charset="0"/>
            </a:endParaRPr>
          </a:p>
          <a:p>
            <a:r>
              <a:rPr lang="en-GB" sz="2800" dirty="0" smtClean="0">
                <a:latin typeface="Gill Sans MT" panose="020B0502020104020203" pitchFamily="34" charset="0"/>
              </a:rPr>
              <a:t>Impact on employee retention.</a:t>
            </a:r>
          </a:p>
          <a:p>
            <a:endParaRPr lang="en-GB" sz="2800" dirty="0">
              <a:latin typeface="Gill Sans MT" panose="020B0502020104020203" pitchFamily="34" charset="0"/>
            </a:endParaRPr>
          </a:p>
          <a:p>
            <a:r>
              <a:rPr lang="en-GB" sz="2800" dirty="0" smtClean="0">
                <a:latin typeface="Gill Sans MT" panose="020B0502020104020203" pitchFamily="34" charset="0"/>
              </a:rPr>
              <a:t>Increased rates of employee turnover being reported.</a:t>
            </a:r>
          </a:p>
          <a:p>
            <a:endParaRPr lang="en-GB" sz="2800" dirty="0">
              <a:latin typeface="Gill Sans MT" panose="020B0502020104020203" pitchFamily="34" charset="0"/>
            </a:endParaRPr>
          </a:p>
          <a:p>
            <a:r>
              <a:rPr lang="en-GB" sz="2800" dirty="0" smtClean="0">
                <a:latin typeface="Gill Sans MT" panose="020B0502020104020203" pitchFamily="34" charset="0"/>
              </a:rPr>
              <a:t>Competition for talent likely to intensify.</a:t>
            </a:r>
            <a:endParaRPr lang="en-GB" sz="2800" dirty="0">
              <a:latin typeface="Gill Sans MT" panose="020B0502020104020203" pitchFamily="34" charset="0"/>
            </a:endParaRPr>
          </a:p>
          <a:p>
            <a:endParaRPr lang="en-GB" sz="2800" dirty="0" smtClean="0">
              <a:latin typeface="Gill Sans MT" panose="020B0502020104020203" pitchFamily="34" charset="0"/>
            </a:endParaRPr>
          </a:p>
        </p:txBody>
      </p:sp>
    </p:spTree>
    <p:extLst>
      <p:ext uri="{BB962C8B-B14F-4D97-AF65-F5344CB8AC3E}">
        <p14:creationId xmlns:p14="http://schemas.microsoft.com/office/powerpoint/2010/main" val="5867419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83768"/>
            <a:ext cx="7920880" cy="584775"/>
          </a:xfrm>
          <a:prstGeom prst="rect">
            <a:avLst/>
          </a:prstGeom>
          <a:noFill/>
        </p:spPr>
        <p:txBody>
          <a:bodyPr wrap="square" rtlCol="0">
            <a:spAutoFit/>
          </a:bodyPr>
          <a:lstStyle/>
          <a:p>
            <a:r>
              <a:rPr lang="en-GB" sz="3200" b="1" dirty="0" smtClean="0"/>
              <a:t>In summary</a:t>
            </a:r>
            <a:endParaRPr lang="en-GB" sz="3200" dirty="0"/>
          </a:p>
        </p:txBody>
      </p:sp>
      <p:sp>
        <p:nvSpPr>
          <p:cNvPr id="3" name="TextBox 2"/>
          <p:cNvSpPr txBox="1"/>
          <p:nvPr/>
        </p:nvSpPr>
        <p:spPr>
          <a:xfrm>
            <a:off x="625780" y="2877691"/>
            <a:ext cx="7920880" cy="707886"/>
          </a:xfrm>
          <a:prstGeom prst="rect">
            <a:avLst/>
          </a:prstGeom>
          <a:noFill/>
        </p:spPr>
        <p:txBody>
          <a:bodyPr wrap="square" rtlCol="0">
            <a:spAutoFit/>
          </a:bodyPr>
          <a:lstStyle/>
          <a:p>
            <a:r>
              <a:rPr lang="en-GB" sz="2000" dirty="0" smtClean="0">
                <a:latin typeface="Gill Sans MT" panose="020B0502020104020203" pitchFamily="34" charset="0"/>
              </a:rPr>
              <a:t>2015 is likely to see a continuing recovery in the UK graduate jobs market.</a:t>
            </a:r>
          </a:p>
        </p:txBody>
      </p:sp>
      <p:sp>
        <p:nvSpPr>
          <p:cNvPr id="7" name="TextBox 6"/>
          <p:cNvSpPr txBox="1"/>
          <p:nvPr/>
        </p:nvSpPr>
        <p:spPr>
          <a:xfrm>
            <a:off x="659721" y="3702294"/>
            <a:ext cx="8072514" cy="1631216"/>
          </a:xfrm>
          <a:prstGeom prst="rect">
            <a:avLst/>
          </a:prstGeom>
          <a:noFill/>
        </p:spPr>
        <p:txBody>
          <a:bodyPr wrap="square" rtlCol="0">
            <a:spAutoFit/>
          </a:bodyPr>
          <a:lstStyle/>
          <a:p>
            <a:r>
              <a:rPr lang="en-GB" sz="2000" dirty="0" smtClean="0">
                <a:latin typeface="Gill Sans MT" panose="020B0502020104020203" pitchFamily="34" charset="0"/>
              </a:rPr>
              <a:t>Recovery brings obvious benefits, but also challenges</a:t>
            </a:r>
          </a:p>
          <a:p>
            <a:endParaRPr lang="en-GB" sz="2000" dirty="0" smtClean="0">
              <a:latin typeface="Gill Sans MT" panose="020B0502020104020203" pitchFamily="34" charset="0"/>
            </a:endParaRPr>
          </a:p>
          <a:p>
            <a:r>
              <a:rPr lang="en-GB" sz="2000" dirty="0" smtClean="0">
                <a:latin typeface="Gill Sans MT" panose="020B0502020104020203" pitchFamily="34" charset="0"/>
              </a:rPr>
              <a:t>-   Skills shortage</a:t>
            </a:r>
          </a:p>
          <a:p>
            <a:pPr marL="342900" indent="-342900">
              <a:buFontTx/>
              <a:buChar char="-"/>
            </a:pPr>
            <a:r>
              <a:rPr lang="en-GB" sz="2000" dirty="0" smtClean="0">
                <a:latin typeface="Gill Sans MT" panose="020B0502020104020203" pitchFamily="34" charset="0"/>
              </a:rPr>
              <a:t>Pressure on wages</a:t>
            </a:r>
          </a:p>
          <a:p>
            <a:pPr marL="342900" indent="-342900">
              <a:buFontTx/>
              <a:buChar char="-"/>
            </a:pPr>
            <a:r>
              <a:rPr lang="en-GB" sz="2000" dirty="0" smtClean="0">
                <a:latin typeface="Gill Sans MT" panose="020B0502020104020203" pitchFamily="34" charset="0"/>
              </a:rPr>
              <a:t>Competition for talent</a:t>
            </a:r>
          </a:p>
        </p:txBody>
      </p:sp>
      <p:sp>
        <p:nvSpPr>
          <p:cNvPr id="9" name="TextBox 8"/>
          <p:cNvSpPr txBox="1"/>
          <p:nvPr/>
        </p:nvSpPr>
        <p:spPr>
          <a:xfrm>
            <a:off x="606600" y="5661248"/>
            <a:ext cx="8072514" cy="400110"/>
          </a:xfrm>
          <a:prstGeom prst="rect">
            <a:avLst/>
          </a:prstGeom>
          <a:noFill/>
        </p:spPr>
        <p:txBody>
          <a:bodyPr wrap="square" rtlCol="0">
            <a:spAutoFit/>
          </a:bodyPr>
          <a:lstStyle/>
          <a:p>
            <a:r>
              <a:rPr lang="en-GB" sz="2000" dirty="0" smtClean="0">
                <a:latin typeface="Gill Sans MT" panose="020B0502020104020203" pitchFamily="34" charset="0"/>
              </a:rPr>
              <a:t>Maths graduate well placed to benefit.</a:t>
            </a:r>
          </a:p>
        </p:txBody>
      </p:sp>
      <p:sp>
        <p:nvSpPr>
          <p:cNvPr id="8" name="TextBox 7"/>
          <p:cNvSpPr txBox="1"/>
          <p:nvPr/>
        </p:nvSpPr>
        <p:spPr>
          <a:xfrm>
            <a:off x="682417" y="1052736"/>
            <a:ext cx="7920880" cy="707886"/>
          </a:xfrm>
          <a:prstGeom prst="rect">
            <a:avLst/>
          </a:prstGeom>
          <a:noFill/>
        </p:spPr>
        <p:txBody>
          <a:bodyPr wrap="square" rtlCol="0">
            <a:spAutoFit/>
          </a:bodyPr>
          <a:lstStyle/>
          <a:p>
            <a:r>
              <a:rPr lang="en-GB" sz="2000" dirty="0" smtClean="0">
                <a:latin typeface="Gill Sans MT" panose="020B0502020104020203" pitchFamily="34" charset="0"/>
              </a:rPr>
              <a:t>Maths a flexible, well-rewarded degree that is now very oriented towards finance industry employment.</a:t>
            </a:r>
          </a:p>
        </p:txBody>
      </p:sp>
      <p:sp>
        <p:nvSpPr>
          <p:cNvPr id="10" name="TextBox 9"/>
          <p:cNvSpPr txBox="1"/>
          <p:nvPr/>
        </p:nvSpPr>
        <p:spPr>
          <a:xfrm>
            <a:off x="632113" y="1988840"/>
            <a:ext cx="7920880" cy="707886"/>
          </a:xfrm>
          <a:prstGeom prst="rect">
            <a:avLst/>
          </a:prstGeom>
          <a:noFill/>
        </p:spPr>
        <p:txBody>
          <a:bodyPr wrap="square" rtlCol="0">
            <a:spAutoFit/>
          </a:bodyPr>
          <a:lstStyle/>
          <a:p>
            <a:r>
              <a:rPr lang="en-GB" sz="2000" dirty="0" smtClean="0">
                <a:latin typeface="Gill Sans MT" panose="020B0502020104020203" pitchFamily="34" charset="0"/>
              </a:rPr>
              <a:t>Maths graduates are spread very widely throughout the economy – not always easy to find a ‘typical’ maths employer.</a:t>
            </a:r>
          </a:p>
        </p:txBody>
      </p:sp>
    </p:spTree>
    <p:extLst>
      <p:ext uri="{BB962C8B-B14F-4D97-AF65-F5344CB8AC3E}">
        <p14:creationId xmlns:p14="http://schemas.microsoft.com/office/powerpoint/2010/main" val="101828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96862" y="1046825"/>
            <a:ext cx="8667626" cy="6247864"/>
          </a:xfrm>
          <a:prstGeom prst="rect">
            <a:avLst/>
          </a:prstGeom>
          <a:noFill/>
          <a:ln w="9525">
            <a:noFill/>
            <a:miter lim="800000"/>
            <a:headEnd/>
            <a:tailEnd/>
          </a:ln>
        </p:spPr>
        <p:txBody>
          <a:bodyPr wrap="square">
            <a:spAutoFit/>
          </a:bodyPr>
          <a:lstStyle/>
          <a:p>
            <a:pPr fontAlgn="auto">
              <a:spcBef>
                <a:spcPts val="0"/>
              </a:spcBef>
              <a:spcAft>
                <a:spcPts val="0"/>
              </a:spcAft>
            </a:pPr>
            <a:r>
              <a:rPr lang="en-US" sz="2000" dirty="0" smtClean="0">
                <a:solidFill>
                  <a:prstClr val="black"/>
                </a:solidFill>
                <a:latin typeface="Gill Sans MT"/>
              </a:rPr>
              <a:t>324,015 </a:t>
            </a:r>
            <a:r>
              <a:rPr lang="en-US" sz="2000" dirty="0">
                <a:solidFill>
                  <a:prstClr val="black"/>
                </a:solidFill>
                <a:latin typeface="Gill Sans MT"/>
              </a:rPr>
              <a:t>first degrees were awarded </a:t>
            </a:r>
            <a:r>
              <a:rPr lang="en-US" sz="2000" dirty="0" smtClean="0">
                <a:solidFill>
                  <a:prstClr val="black"/>
                </a:solidFill>
                <a:latin typeface="Gill Sans MT"/>
              </a:rPr>
              <a:t>to UK-domiciled </a:t>
            </a:r>
            <a:r>
              <a:rPr lang="en-US" sz="2000" dirty="0">
                <a:solidFill>
                  <a:prstClr val="black"/>
                </a:solidFill>
                <a:latin typeface="Gill Sans MT"/>
              </a:rPr>
              <a:t>graduates </a:t>
            </a:r>
            <a:r>
              <a:rPr lang="en-US" sz="2000" dirty="0" smtClean="0">
                <a:solidFill>
                  <a:prstClr val="black"/>
                </a:solidFill>
                <a:latin typeface="Gill Sans MT"/>
              </a:rPr>
              <a:t>2012/13.</a:t>
            </a:r>
            <a:endParaRPr lang="en-US"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r>
              <a:rPr lang="en-GB" sz="2000" dirty="0">
                <a:solidFill>
                  <a:prstClr val="black"/>
                </a:solidFill>
                <a:latin typeface="Gill Sans MT"/>
              </a:rPr>
              <a:t>Most graduates (</a:t>
            </a:r>
            <a:r>
              <a:rPr lang="en-GB" sz="2000" dirty="0" smtClean="0">
                <a:solidFill>
                  <a:prstClr val="black"/>
                </a:solidFill>
                <a:latin typeface="Gill Sans MT"/>
              </a:rPr>
              <a:t>73.6%) </a:t>
            </a:r>
            <a:r>
              <a:rPr lang="en-GB" sz="2000" dirty="0">
                <a:solidFill>
                  <a:prstClr val="black"/>
                </a:solidFill>
                <a:latin typeface="Gill Sans MT"/>
              </a:rPr>
              <a:t>were working six months after leaving university – </a:t>
            </a:r>
            <a:r>
              <a:rPr lang="en-GB" sz="2000" dirty="0" smtClean="0">
                <a:solidFill>
                  <a:prstClr val="black"/>
                </a:solidFill>
                <a:latin typeface="Gill Sans MT"/>
              </a:rPr>
              <a:t>188,590 </a:t>
            </a:r>
            <a:r>
              <a:rPr lang="en-GB" sz="2000" dirty="0" smtClean="0">
                <a:solidFill>
                  <a:prstClr val="black"/>
                </a:solidFill>
                <a:latin typeface="Gill Sans MT"/>
              </a:rPr>
              <a:t>graduates.</a:t>
            </a: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r>
              <a:rPr lang="en-GB" sz="2000" dirty="0">
                <a:solidFill>
                  <a:prstClr val="black"/>
                </a:solidFill>
                <a:latin typeface="Gill Sans MT"/>
              </a:rPr>
              <a:t>Unemployment was </a:t>
            </a:r>
            <a:r>
              <a:rPr lang="en-GB" sz="2000" dirty="0" smtClean="0">
                <a:solidFill>
                  <a:prstClr val="black"/>
                </a:solidFill>
                <a:latin typeface="Gill Sans MT"/>
              </a:rPr>
              <a:t>7.3%, </a:t>
            </a:r>
            <a:r>
              <a:rPr lang="en-GB" sz="2000" dirty="0">
                <a:solidFill>
                  <a:prstClr val="black"/>
                </a:solidFill>
                <a:latin typeface="Gill Sans MT"/>
              </a:rPr>
              <a:t>the lowest since the recession.</a:t>
            </a: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r>
              <a:rPr lang="en-GB" sz="2000" dirty="0" smtClean="0">
                <a:solidFill>
                  <a:prstClr val="black"/>
                </a:solidFill>
                <a:latin typeface="Gill Sans MT"/>
              </a:rPr>
              <a:t>12.4% </a:t>
            </a:r>
            <a:r>
              <a:rPr lang="en-GB" sz="2000" dirty="0">
                <a:solidFill>
                  <a:prstClr val="black"/>
                </a:solidFill>
                <a:latin typeface="Gill Sans MT"/>
              </a:rPr>
              <a:t>went into further study.</a:t>
            </a: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r>
              <a:rPr lang="en-GB" sz="2000" dirty="0">
                <a:solidFill>
                  <a:prstClr val="black"/>
                </a:solidFill>
                <a:latin typeface="Gill Sans MT"/>
              </a:rPr>
              <a:t>Most subjects appear to be having a better time of it than </a:t>
            </a:r>
            <a:r>
              <a:rPr lang="en-GB" sz="2000" dirty="0" smtClean="0">
                <a:solidFill>
                  <a:prstClr val="black"/>
                </a:solidFill>
                <a:latin typeface="Gill Sans MT"/>
              </a:rPr>
              <a:t>previous </a:t>
            </a:r>
            <a:r>
              <a:rPr lang="en-GB" sz="2000" dirty="0">
                <a:solidFill>
                  <a:prstClr val="black"/>
                </a:solidFill>
                <a:latin typeface="Gill Sans MT"/>
              </a:rPr>
              <a:t>year.</a:t>
            </a: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r>
              <a:rPr lang="en-GB" sz="2000" dirty="0" smtClean="0">
                <a:solidFill>
                  <a:prstClr val="black"/>
                </a:solidFill>
                <a:latin typeface="Gill Sans MT"/>
              </a:rPr>
              <a:t>Subjects seeing particular improvement – architecture and building,  creative arts, engineering</a:t>
            </a:r>
          </a:p>
          <a:p>
            <a:pPr fontAlgn="auto">
              <a:spcBef>
                <a:spcPts val="0"/>
              </a:spcBef>
              <a:spcAft>
                <a:spcPts val="0"/>
              </a:spcAft>
            </a:pPr>
            <a:endParaRPr lang="en-GB" sz="2000" dirty="0" smtClean="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a:p>
            <a:pPr fontAlgn="auto">
              <a:spcBef>
                <a:spcPts val="0"/>
              </a:spcBef>
              <a:spcAft>
                <a:spcPts val="0"/>
              </a:spcAft>
            </a:pPr>
            <a:endParaRPr lang="en-GB" sz="2000" dirty="0">
              <a:solidFill>
                <a:prstClr val="black"/>
              </a:solidFill>
              <a:latin typeface="Gill Sans MT"/>
            </a:endParaRPr>
          </a:p>
        </p:txBody>
      </p:sp>
      <p:sp>
        <p:nvSpPr>
          <p:cNvPr id="5" name="Text Box 3"/>
          <p:cNvSpPr txBox="1">
            <a:spLocks noChangeArrowheads="1"/>
          </p:cNvSpPr>
          <p:nvPr/>
        </p:nvSpPr>
        <p:spPr bwMode="auto">
          <a:xfrm>
            <a:off x="296862" y="260350"/>
            <a:ext cx="6723409" cy="707886"/>
          </a:xfrm>
          <a:prstGeom prst="rect">
            <a:avLst/>
          </a:prstGeom>
          <a:noFill/>
          <a:ln w="9525">
            <a:noFill/>
            <a:miter lim="800000"/>
            <a:headEnd/>
            <a:tailEnd/>
          </a:ln>
        </p:spPr>
        <p:txBody>
          <a:bodyPr wrap="square">
            <a:spAutoFit/>
          </a:bodyPr>
          <a:lstStyle/>
          <a:p>
            <a:pPr fontAlgn="auto">
              <a:spcBef>
                <a:spcPts val="0"/>
              </a:spcBef>
              <a:spcAft>
                <a:spcPts val="0"/>
              </a:spcAft>
            </a:pPr>
            <a:r>
              <a:rPr lang="en-GB" sz="4000" dirty="0">
                <a:solidFill>
                  <a:prstClr val="black"/>
                </a:solidFill>
                <a:latin typeface="Gill Sans MT"/>
              </a:rPr>
              <a:t>What </a:t>
            </a:r>
            <a:r>
              <a:rPr lang="en-GB" sz="4000" dirty="0" smtClean="0">
                <a:solidFill>
                  <a:prstClr val="black"/>
                </a:solidFill>
                <a:latin typeface="Gill Sans MT"/>
              </a:rPr>
              <a:t>Do </a:t>
            </a:r>
            <a:r>
              <a:rPr lang="en-GB" sz="4000" dirty="0">
                <a:solidFill>
                  <a:prstClr val="black"/>
                </a:solidFill>
                <a:latin typeface="Gill Sans MT"/>
              </a:rPr>
              <a:t>G</a:t>
            </a:r>
            <a:r>
              <a:rPr lang="en-GB" sz="4000" dirty="0" smtClean="0">
                <a:solidFill>
                  <a:prstClr val="black"/>
                </a:solidFill>
                <a:latin typeface="Gill Sans MT"/>
              </a:rPr>
              <a:t>raduates </a:t>
            </a:r>
            <a:r>
              <a:rPr lang="en-GB" sz="4000" dirty="0">
                <a:solidFill>
                  <a:prstClr val="black"/>
                </a:solidFill>
                <a:latin typeface="Gill Sans MT"/>
              </a:rPr>
              <a:t>D</a:t>
            </a:r>
            <a:r>
              <a:rPr lang="en-GB" sz="4000" dirty="0" smtClean="0">
                <a:solidFill>
                  <a:prstClr val="black"/>
                </a:solidFill>
                <a:latin typeface="Gill Sans MT"/>
              </a:rPr>
              <a:t>o</a:t>
            </a:r>
            <a:r>
              <a:rPr lang="en-GB" sz="4000" dirty="0">
                <a:solidFill>
                  <a:prstClr val="black"/>
                </a:solidFill>
                <a:latin typeface="Gill Sans MT"/>
              </a:rPr>
              <a:t>?</a:t>
            </a:r>
            <a:endParaRPr lang="en-US" sz="4000" dirty="0">
              <a:solidFill>
                <a:prstClr val="black"/>
              </a:solidFill>
              <a:latin typeface="Gill Sans MT"/>
            </a:endParaRPr>
          </a:p>
        </p:txBody>
      </p:sp>
      <p:pic>
        <p:nvPicPr>
          <p:cNvPr id="7" name="Picture 4" descr="Logo: What do graduates 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58" y="5993904"/>
            <a:ext cx="1907742"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312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4521" y="1048621"/>
            <a:ext cx="8991154" cy="923330"/>
          </a:xfrm>
          <a:prstGeom prst="rect">
            <a:avLst/>
          </a:prstGeom>
          <a:noFill/>
          <a:ln w="9525">
            <a:noFill/>
            <a:miter lim="800000"/>
            <a:headEnd/>
            <a:tailEnd/>
          </a:ln>
        </p:spPr>
        <p:txBody>
          <a:bodyPr wrap="square">
            <a:spAutoFit/>
          </a:bodyPr>
          <a:lstStyle/>
          <a:p>
            <a:pPr fontAlgn="auto">
              <a:spcBef>
                <a:spcPts val="0"/>
              </a:spcBef>
              <a:spcAft>
                <a:spcPts val="0"/>
              </a:spcAft>
            </a:pPr>
            <a:r>
              <a:rPr lang="en-GB" dirty="0" smtClean="0">
                <a:solidFill>
                  <a:prstClr val="black"/>
                </a:solidFill>
                <a:latin typeface="Gill Sans MT"/>
              </a:rPr>
              <a:t>8,530 HE qualifications in mathematical subjects (maths, statistics, operational research) were awarded to UK domiciled graduates studying in the UK in 2012/13.</a:t>
            </a:r>
          </a:p>
        </p:txBody>
      </p:sp>
      <p:sp>
        <p:nvSpPr>
          <p:cNvPr id="5" name="Text Box 3"/>
          <p:cNvSpPr txBox="1">
            <a:spLocks noChangeArrowheads="1"/>
          </p:cNvSpPr>
          <p:nvPr/>
        </p:nvSpPr>
        <p:spPr bwMode="auto">
          <a:xfrm>
            <a:off x="296862" y="260350"/>
            <a:ext cx="8379594" cy="707886"/>
          </a:xfrm>
          <a:prstGeom prst="rect">
            <a:avLst/>
          </a:prstGeom>
          <a:noFill/>
          <a:ln w="9525">
            <a:noFill/>
            <a:miter lim="800000"/>
            <a:headEnd/>
            <a:tailEnd/>
          </a:ln>
        </p:spPr>
        <p:txBody>
          <a:bodyPr wrap="square">
            <a:spAutoFit/>
          </a:bodyPr>
          <a:lstStyle/>
          <a:p>
            <a:pPr fontAlgn="auto">
              <a:spcBef>
                <a:spcPts val="0"/>
              </a:spcBef>
              <a:spcAft>
                <a:spcPts val="0"/>
              </a:spcAft>
            </a:pPr>
            <a:r>
              <a:rPr lang="en-GB" sz="4000" dirty="0">
                <a:solidFill>
                  <a:prstClr val="black"/>
                </a:solidFill>
                <a:latin typeface="Gill Sans MT"/>
              </a:rPr>
              <a:t>What </a:t>
            </a:r>
            <a:r>
              <a:rPr lang="en-GB" sz="4000" dirty="0" smtClean="0">
                <a:solidFill>
                  <a:prstClr val="black"/>
                </a:solidFill>
                <a:latin typeface="Gill Sans MT"/>
              </a:rPr>
              <a:t>Do Maths Graduates </a:t>
            </a:r>
            <a:r>
              <a:rPr lang="en-GB" sz="4000" dirty="0">
                <a:solidFill>
                  <a:prstClr val="black"/>
                </a:solidFill>
                <a:latin typeface="Gill Sans MT"/>
              </a:rPr>
              <a:t>D</a:t>
            </a:r>
            <a:r>
              <a:rPr lang="en-GB" sz="4000" dirty="0" smtClean="0">
                <a:solidFill>
                  <a:prstClr val="black"/>
                </a:solidFill>
                <a:latin typeface="Gill Sans MT"/>
              </a:rPr>
              <a:t>o</a:t>
            </a:r>
            <a:r>
              <a:rPr lang="en-GB" sz="4000" dirty="0">
                <a:solidFill>
                  <a:prstClr val="black"/>
                </a:solidFill>
                <a:latin typeface="Gill Sans MT"/>
              </a:rPr>
              <a:t>?</a:t>
            </a:r>
            <a:endParaRPr lang="en-US" sz="4000" dirty="0">
              <a:solidFill>
                <a:prstClr val="black"/>
              </a:solidFill>
              <a:latin typeface="Gill Sans MT"/>
            </a:endParaRPr>
          </a:p>
        </p:txBody>
      </p:sp>
      <p:graphicFrame>
        <p:nvGraphicFramePr>
          <p:cNvPr id="2" name="Chart 1"/>
          <p:cNvGraphicFramePr/>
          <p:nvPr>
            <p:extLst>
              <p:ext uri="{D42A27DB-BD31-4B8C-83A1-F6EECF244321}">
                <p14:modId xmlns:p14="http://schemas.microsoft.com/office/powerpoint/2010/main" val="3637216500"/>
              </p:ext>
            </p:extLst>
          </p:nvPr>
        </p:nvGraphicFramePr>
        <p:xfrm>
          <a:off x="24521" y="1971950"/>
          <a:ext cx="8991153" cy="41213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4766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260350"/>
            <a:ext cx="8964488" cy="1015663"/>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4000" dirty="0">
                <a:solidFill>
                  <a:prstClr val="black"/>
                </a:solidFill>
                <a:latin typeface="Gill Sans MT"/>
              </a:rPr>
              <a:t>What </a:t>
            </a:r>
            <a:r>
              <a:rPr lang="en-GB" sz="4000" dirty="0" smtClean="0">
                <a:solidFill>
                  <a:prstClr val="black"/>
                </a:solidFill>
                <a:latin typeface="Gill Sans MT"/>
              </a:rPr>
              <a:t>Do Maths Graduates </a:t>
            </a:r>
            <a:r>
              <a:rPr lang="en-GB" sz="4000" dirty="0">
                <a:solidFill>
                  <a:prstClr val="black"/>
                </a:solidFill>
                <a:latin typeface="Gill Sans MT"/>
              </a:rPr>
              <a:t>D</a:t>
            </a:r>
            <a:r>
              <a:rPr lang="en-GB" sz="4000" dirty="0" smtClean="0">
                <a:solidFill>
                  <a:prstClr val="black"/>
                </a:solidFill>
                <a:latin typeface="Gill Sans MT"/>
              </a:rPr>
              <a:t>o?</a:t>
            </a:r>
          </a:p>
          <a:p>
            <a:pPr algn="ctr" fontAlgn="auto">
              <a:spcBef>
                <a:spcPts val="0"/>
              </a:spcBef>
              <a:spcAft>
                <a:spcPts val="0"/>
              </a:spcAft>
            </a:pPr>
            <a:r>
              <a:rPr lang="en-GB" sz="2000" dirty="0" smtClean="0">
                <a:solidFill>
                  <a:prstClr val="black"/>
                </a:solidFill>
                <a:latin typeface="Gill Sans MT"/>
              </a:rPr>
              <a:t>Outcomes for 2012/13 first degree graduates after six months</a:t>
            </a:r>
            <a:endParaRPr lang="en-US" sz="2000" dirty="0">
              <a:solidFill>
                <a:prstClr val="black"/>
              </a:solidFill>
              <a:latin typeface="Gill Sans MT"/>
            </a:endParaRPr>
          </a:p>
        </p:txBody>
      </p:sp>
      <p:graphicFrame>
        <p:nvGraphicFramePr>
          <p:cNvPr id="2" name="Chart 1"/>
          <p:cNvGraphicFramePr/>
          <p:nvPr>
            <p:extLst>
              <p:ext uri="{D42A27DB-BD31-4B8C-83A1-F6EECF244321}">
                <p14:modId xmlns:p14="http://schemas.microsoft.com/office/powerpoint/2010/main" val="930620458"/>
              </p:ext>
            </p:extLst>
          </p:nvPr>
        </p:nvGraphicFramePr>
        <p:xfrm>
          <a:off x="-108520" y="1412776"/>
          <a:ext cx="9252520"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9016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8964488" cy="523220"/>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2800" dirty="0" smtClean="0">
                <a:solidFill>
                  <a:prstClr val="black"/>
                </a:solidFill>
                <a:latin typeface="Gill Sans MT"/>
              </a:rPr>
              <a:t>What Jobs Did Maths Graduates from 2012/13 Do?</a:t>
            </a:r>
          </a:p>
        </p:txBody>
      </p:sp>
      <p:graphicFrame>
        <p:nvGraphicFramePr>
          <p:cNvPr id="2" name="Chart 1"/>
          <p:cNvGraphicFramePr/>
          <p:nvPr>
            <p:extLst>
              <p:ext uri="{D42A27DB-BD31-4B8C-83A1-F6EECF244321}">
                <p14:modId xmlns:p14="http://schemas.microsoft.com/office/powerpoint/2010/main" val="1091332296"/>
              </p:ext>
            </p:extLst>
          </p:nvPr>
        </p:nvGraphicFramePr>
        <p:xfrm>
          <a:off x="-88800" y="620688"/>
          <a:ext cx="9252520"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864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8964488" cy="523220"/>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2800" dirty="0" smtClean="0">
                <a:solidFill>
                  <a:prstClr val="black"/>
                </a:solidFill>
                <a:latin typeface="Gill Sans MT"/>
              </a:rPr>
              <a:t>Top Jobs For Maths Graduates from 2012/13</a:t>
            </a:r>
          </a:p>
        </p:txBody>
      </p:sp>
      <p:sp>
        <p:nvSpPr>
          <p:cNvPr id="3" name="Rectangle 2"/>
          <p:cNvSpPr/>
          <p:nvPr/>
        </p:nvSpPr>
        <p:spPr>
          <a:xfrm>
            <a:off x="0" y="1124744"/>
            <a:ext cx="8964488" cy="3785652"/>
          </a:xfrm>
          <a:prstGeom prst="rect">
            <a:avLst/>
          </a:prstGeom>
        </p:spPr>
        <p:txBody>
          <a:bodyPr wrap="square">
            <a:spAutoFit/>
          </a:bodyPr>
          <a:lstStyle/>
          <a:p>
            <a:r>
              <a:rPr lang="en-GB" sz="2400" dirty="0"/>
              <a:t>Finance and investment analysts and advisers		</a:t>
            </a:r>
            <a:r>
              <a:rPr lang="en-GB" sz="2400" dirty="0" smtClean="0"/>
              <a:t>265</a:t>
            </a:r>
            <a:endParaRPr lang="en-GB" sz="2400" dirty="0"/>
          </a:p>
          <a:p>
            <a:r>
              <a:rPr lang="en-GB" sz="2400" dirty="0"/>
              <a:t>Chartered and certified accountants			</a:t>
            </a:r>
            <a:r>
              <a:rPr lang="en-GB" sz="2400" dirty="0" smtClean="0"/>
              <a:t>	260</a:t>
            </a:r>
            <a:endParaRPr lang="en-GB" sz="2400" dirty="0"/>
          </a:p>
          <a:p>
            <a:r>
              <a:rPr lang="en-GB" sz="2400" dirty="0"/>
              <a:t>Programmers and software development professionals	210</a:t>
            </a:r>
          </a:p>
          <a:p>
            <a:r>
              <a:rPr lang="en-GB" sz="2400" dirty="0"/>
              <a:t>Business and related associate professionals </a:t>
            </a:r>
            <a:r>
              <a:rPr lang="en-GB" sz="2400" dirty="0" err="1"/>
              <a:t>n.e.c</a:t>
            </a:r>
            <a:r>
              <a:rPr lang="en-GB" sz="2400" dirty="0"/>
              <a:t>.		175</a:t>
            </a:r>
          </a:p>
          <a:p>
            <a:r>
              <a:rPr lang="en-GB" sz="2400" dirty="0"/>
              <a:t>Sales and retail assistants				</a:t>
            </a:r>
            <a:r>
              <a:rPr lang="en-GB" sz="2400" dirty="0" smtClean="0"/>
              <a:t>	160</a:t>
            </a:r>
            <a:endParaRPr lang="en-GB" sz="2400" dirty="0"/>
          </a:p>
          <a:p>
            <a:r>
              <a:rPr lang="en-GB" sz="2400" dirty="0"/>
              <a:t>Secondary education teaching professionals		</a:t>
            </a:r>
            <a:r>
              <a:rPr lang="en-GB" sz="2400" dirty="0" smtClean="0"/>
              <a:t>	145</a:t>
            </a:r>
            <a:endParaRPr lang="en-GB" sz="2400" dirty="0"/>
          </a:p>
          <a:p>
            <a:r>
              <a:rPr lang="en-GB" sz="2400" dirty="0"/>
              <a:t>Actuaries					</a:t>
            </a:r>
            <a:r>
              <a:rPr lang="en-GB" sz="2400" dirty="0" smtClean="0"/>
              <a:t>		125</a:t>
            </a:r>
            <a:endParaRPr lang="en-GB" sz="2400" dirty="0"/>
          </a:p>
          <a:p>
            <a:r>
              <a:rPr lang="en-GB" sz="2400" dirty="0"/>
              <a:t>Management consultants and business analysts		120</a:t>
            </a:r>
          </a:p>
          <a:p>
            <a:r>
              <a:rPr lang="en-GB" sz="2400" dirty="0"/>
              <a:t>Teaching and other educational professionals </a:t>
            </a:r>
            <a:r>
              <a:rPr lang="en-GB" sz="2400" dirty="0" err="1"/>
              <a:t>n.e.c</a:t>
            </a:r>
            <a:r>
              <a:rPr lang="en-GB" sz="2400" dirty="0"/>
              <a:t>.		95</a:t>
            </a:r>
          </a:p>
          <a:p>
            <a:r>
              <a:rPr lang="en-GB" sz="2400" dirty="0"/>
              <a:t>Other administrative occupations </a:t>
            </a:r>
            <a:r>
              <a:rPr lang="en-GB" sz="2400" dirty="0" err="1"/>
              <a:t>n.e.c</a:t>
            </a:r>
            <a:r>
              <a:rPr lang="en-GB" sz="2400" dirty="0"/>
              <a:t>.			85</a:t>
            </a:r>
          </a:p>
        </p:txBody>
      </p:sp>
    </p:spTree>
    <p:extLst>
      <p:ext uri="{BB962C8B-B14F-4D97-AF65-F5344CB8AC3E}">
        <p14:creationId xmlns:p14="http://schemas.microsoft.com/office/powerpoint/2010/main" val="420736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8964488" cy="523220"/>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2800" dirty="0" smtClean="0">
                <a:solidFill>
                  <a:prstClr val="black"/>
                </a:solidFill>
                <a:latin typeface="Gill Sans MT"/>
              </a:rPr>
              <a:t>Top Jobs For Maths Graduates from 2012/13</a:t>
            </a:r>
          </a:p>
        </p:txBody>
      </p:sp>
      <p:graphicFrame>
        <p:nvGraphicFramePr>
          <p:cNvPr id="8" name="Table 7"/>
          <p:cNvGraphicFramePr>
            <a:graphicFrameLocks noGrp="1"/>
          </p:cNvGraphicFramePr>
          <p:nvPr>
            <p:extLst>
              <p:ext uri="{D42A27DB-BD31-4B8C-83A1-F6EECF244321}">
                <p14:modId xmlns:p14="http://schemas.microsoft.com/office/powerpoint/2010/main" val="2041531433"/>
              </p:ext>
            </p:extLst>
          </p:nvPr>
        </p:nvGraphicFramePr>
        <p:xfrm>
          <a:off x="161765" y="692696"/>
          <a:ext cx="8802725" cy="5208627"/>
        </p:xfrm>
        <a:graphic>
          <a:graphicData uri="http://schemas.openxmlformats.org/drawingml/2006/table">
            <a:tbl>
              <a:tblPr>
                <a:tableStyleId>{5C22544A-7EE6-4342-B048-85BDC9FD1C3A}</a:tableStyleId>
              </a:tblPr>
              <a:tblGrid>
                <a:gridCol w="3773099"/>
                <a:gridCol w="580748"/>
                <a:gridCol w="3773099"/>
                <a:gridCol w="675779"/>
              </a:tblGrid>
              <a:tr h="432048">
                <a:tc>
                  <a:txBody>
                    <a:bodyPr/>
                    <a:lstStyle/>
                    <a:p>
                      <a:pPr algn="l" fontAlgn="b"/>
                      <a:r>
                        <a:rPr lang="en-GB" sz="3200" u="none" strike="noStrike" dirty="0">
                          <a:effectLst/>
                        </a:rPr>
                        <a:t>Women</a:t>
                      </a:r>
                      <a:endParaRPr lang="en-GB" sz="3200" b="0" i="0" u="none" strike="noStrike" dirty="0">
                        <a:solidFill>
                          <a:srgbClr val="000000"/>
                        </a:solidFill>
                        <a:effectLst/>
                        <a:latin typeface="Calibri"/>
                      </a:endParaRPr>
                    </a:p>
                  </a:txBody>
                  <a:tcPr marL="9525" marR="9525" marT="9525" marB="0" anchor="b"/>
                </a:tc>
                <a:tc>
                  <a:txBody>
                    <a:bodyPr/>
                    <a:lstStyle/>
                    <a:p>
                      <a:pPr algn="l" fontAlgn="b"/>
                      <a:endParaRPr lang="en-GB" sz="3200" b="0" i="0" u="none" strike="noStrike">
                        <a:solidFill>
                          <a:srgbClr val="000000"/>
                        </a:solidFill>
                        <a:effectLst/>
                        <a:latin typeface="Calibri"/>
                      </a:endParaRPr>
                    </a:p>
                  </a:txBody>
                  <a:tcPr marL="9525" marR="9525" marT="9525" marB="0" anchor="b"/>
                </a:tc>
                <a:tc>
                  <a:txBody>
                    <a:bodyPr/>
                    <a:lstStyle/>
                    <a:p>
                      <a:pPr algn="l" fontAlgn="b"/>
                      <a:r>
                        <a:rPr lang="en-GB" sz="3200" u="none" strike="noStrike" dirty="0">
                          <a:effectLst/>
                        </a:rPr>
                        <a:t>Men</a:t>
                      </a:r>
                      <a:endParaRPr lang="en-GB" sz="3200" b="0" i="0" u="none" strike="noStrike" dirty="0">
                        <a:solidFill>
                          <a:srgbClr val="000000"/>
                        </a:solidFill>
                        <a:effectLst/>
                        <a:latin typeface="Calibri"/>
                      </a:endParaRPr>
                    </a:p>
                  </a:txBody>
                  <a:tcPr marL="9525" marR="9525" marT="9525" marB="0" anchor="b"/>
                </a:tc>
                <a:tc>
                  <a:txBody>
                    <a:bodyPr/>
                    <a:lstStyle/>
                    <a:p>
                      <a:pPr algn="l" fontAlgn="b"/>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Chartered and certified accountants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140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Programmers and software development professionals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170</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Finance and investment analysts and advisers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110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Finance and investment analysts and advisers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155</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Secondary education teaching professionals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90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Chartered and certified accountants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120</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Business and related associate professionals n.e.c.</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85</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Business and related associate professionals n.e.c.</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90</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Sales and retail assistants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75</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Sales and retail assistants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85</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Actuaries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60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Management consultants and business analysts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70</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Management consultants and business analysts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55</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Actuaries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65</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Other administrative occupations n.e.c.</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50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Secondary education teaching professionals</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55</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Teaching and other educational professionals n.e.c.</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40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Teaching and other educational professionals n.e.c.</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a:effectLst/>
                        </a:rPr>
                        <a:t>55</a:t>
                      </a:r>
                      <a:endParaRPr lang="en-GB" sz="1600" b="0" i="0" u="none" strike="noStrike">
                        <a:solidFill>
                          <a:srgbClr val="000000"/>
                        </a:solidFill>
                        <a:effectLst/>
                        <a:latin typeface="Calibri"/>
                      </a:endParaRPr>
                    </a:p>
                  </a:txBody>
                  <a:tcPr marL="9525" marR="9525" marT="9525" marB="0" anchor="b"/>
                </a:tc>
              </a:tr>
              <a:tr h="432048">
                <a:tc>
                  <a:txBody>
                    <a:bodyPr/>
                    <a:lstStyle/>
                    <a:p>
                      <a:pPr algn="l" fontAlgn="b"/>
                      <a:r>
                        <a:rPr lang="en-GB" sz="1600" u="none" strike="noStrike">
                          <a:effectLst/>
                        </a:rPr>
                        <a:t>Programmers and software development professionals</a:t>
                      </a:r>
                      <a:endParaRPr lang="en-GB" sz="1600" b="0" i="0" u="none" strike="noStrike">
                        <a:solidFill>
                          <a:srgbClr val="000000"/>
                        </a:solidFill>
                        <a:effectLst/>
                        <a:latin typeface="Calibri"/>
                      </a:endParaRPr>
                    </a:p>
                  </a:txBody>
                  <a:tcPr marL="9525" marR="9525" marT="9525" marB="0" anchor="b"/>
                </a:tc>
                <a:tc>
                  <a:txBody>
                    <a:bodyPr/>
                    <a:lstStyle/>
                    <a:p>
                      <a:pPr algn="l" fontAlgn="b"/>
                      <a:r>
                        <a:rPr lang="en-GB" sz="1600" u="none" strike="noStrike" dirty="0">
                          <a:effectLst/>
                        </a:rPr>
                        <a:t>40</a:t>
                      </a:r>
                      <a:endParaRPr lang="en-GB" sz="1600" b="0" i="0" u="none" strike="noStrike" dirty="0">
                        <a:solidFill>
                          <a:srgbClr val="000000"/>
                        </a:solidFill>
                        <a:effectLst/>
                        <a:latin typeface="Calibri"/>
                      </a:endParaRPr>
                    </a:p>
                  </a:txBody>
                  <a:tcPr marL="9525" marR="9525" marT="9525" marB="0" anchor="b"/>
                </a:tc>
                <a:tc>
                  <a:txBody>
                    <a:bodyPr/>
                    <a:lstStyle/>
                    <a:p>
                      <a:pPr algn="l" fontAlgn="b"/>
                      <a:r>
                        <a:rPr lang="en-GB" sz="1600" u="none" strike="noStrike">
                          <a:effectLst/>
                        </a:rPr>
                        <a:t>Financial administrative occupations n.e.c.</a:t>
                      </a:r>
                      <a:endParaRPr lang="en-GB" sz="1600" b="0" i="0" u="none" strike="noStrike">
                        <a:solidFill>
                          <a:srgbClr val="000000"/>
                        </a:solidFill>
                        <a:effectLst/>
                        <a:latin typeface="Calibri"/>
                      </a:endParaRPr>
                    </a:p>
                  </a:txBody>
                  <a:tcPr marL="9525" marR="9525" marT="9525" marB="0" anchor="b"/>
                </a:tc>
                <a:tc>
                  <a:txBody>
                    <a:bodyPr/>
                    <a:lstStyle/>
                    <a:p>
                      <a:pPr algn="r" fontAlgn="b"/>
                      <a:r>
                        <a:rPr lang="en-GB" sz="1600" u="none" strike="noStrike" dirty="0">
                          <a:effectLst/>
                        </a:rPr>
                        <a:t>40</a:t>
                      </a:r>
                      <a:endParaRPr lang="en-GB"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15218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99233" y="116632"/>
            <a:ext cx="8388424" cy="1200329"/>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3600" dirty="0" smtClean="0">
                <a:solidFill>
                  <a:prstClr val="black"/>
                </a:solidFill>
                <a:latin typeface="Gill Sans MT"/>
              </a:rPr>
              <a:t>Top Industries for Maths Graduates from 2012/13</a:t>
            </a:r>
          </a:p>
        </p:txBody>
      </p:sp>
      <p:sp>
        <p:nvSpPr>
          <p:cNvPr id="3" name="Rectangle 2"/>
          <p:cNvSpPr/>
          <p:nvPr/>
        </p:nvSpPr>
        <p:spPr>
          <a:xfrm>
            <a:off x="424993" y="1484784"/>
            <a:ext cx="8136904" cy="4401205"/>
          </a:xfrm>
          <a:prstGeom prst="rect">
            <a:avLst/>
          </a:prstGeom>
        </p:spPr>
        <p:txBody>
          <a:bodyPr wrap="square">
            <a:spAutoFit/>
          </a:bodyPr>
          <a:lstStyle/>
          <a:p>
            <a:r>
              <a:rPr lang="en-GB" sz="2000" dirty="0"/>
              <a:t>Accounting, bookkeeping and auditing activities; tax consultancy	</a:t>
            </a:r>
            <a:r>
              <a:rPr lang="en-GB" sz="2000" dirty="0" smtClean="0"/>
              <a:t>360</a:t>
            </a:r>
            <a:endParaRPr lang="en-GB" sz="2000" dirty="0"/>
          </a:p>
          <a:p>
            <a:r>
              <a:rPr lang="en-GB" sz="2000" dirty="0" smtClean="0"/>
              <a:t>Banking</a:t>
            </a:r>
            <a:r>
              <a:rPr lang="en-GB" sz="2000" dirty="0"/>
              <a:t>	</a:t>
            </a:r>
            <a:r>
              <a:rPr lang="en-GB" sz="2000" dirty="0" smtClean="0"/>
              <a:t>							240</a:t>
            </a:r>
            <a:endParaRPr lang="en-GB" sz="2000" dirty="0"/>
          </a:p>
          <a:p>
            <a:r>
              <a:rPr lang="en-GB" sz="2000" dirty="0"/>
              <a:t>General secondary education	</a:t>
            </a:r>
            <a:r>
              <a:rPr lang="en-GB" sz="2000" dirty="0" smtClean="0"/>
              <a:t>				195</a:t>
            </a:r>
            <a:endParaRPr lang="en-GB" sz="2000" dirty="0"/>
          </a:p>
          <a:p>
            <a:r>
              <a:rPr lang="en-GB" sz="2000" dirty="0"/>
              <a:t>Computer programming activities	</a:t>
            </a:r>
            <a:r>
              <a:rPr lang="en-GB" sz="2000" dirty="0" smtClean="0"/>
              <a:t>				155</a:t>
            </a:r>
            <a:endParaRPr lang="en-GB" sz="2000" dirty="0"/>
          </a:p>
          <a:p>
            <a:r>
              <a:rPr lang="en-GB" sz="2000" dirty="0" smtClean="0"/>
              <a:t>Supermarket retail					</a:t>
            </a:r>
            <a:r>
              <a:rPr lang="en-GB" sz="2000" dirty="0"/>
              <a:t>	100</a:t>
            </a:r>
          </a:p>
          <a:p>
            <a:r>
              <a:rPr lang="en-GB" sz="2000" dirty="0"/>
              <a:t>Non-life insurance	</a:t>
            </a:r>
            <a:r>
              <a:rPr lang="en-GB" sz="2000" dirty="0" smtClean="0"/>
              <a:t>					90</a:t>
            </a:r>
            <a:endParaRPr lang="en-GB" sz="2000" dirty="0"/>
          </a:p>
          <a:p>
            <a:r>
              <a:rPr lang="en-GB" sz="2000" dirty="0" smtClean="0"/>
              <a:t>Education outside schools and colleges (largely freelance)	</a:t>
            </a:r>
            <a:r>
              <a:rPr lang="en-GB" sz="2000" dirty="0"/>
              <a:t>	85</a:t>
            </a:r>
          </a:p>
          <a:p>
            <a:r>
              <a:rPr lang="en-GB" sz="2000" dirty="0"/>
              <a:t>Tertiary education	</a:t>
            </a:r>
            <a:r>
              <a:rPr lang="en-GB" sz="2000" dirty="0" smtClean="0"/>
              <a:t>					70</a:t>
            </a:r>
            <a:endParaRPr lang="en-GB" sz="2000" dirty="0"/>
          </a:p>
          <a:p>
            <a:r>
              <a:rPr lang="en-GB" sz="2000" dirty="0" smtClean="0"/>
              <a:t>Information </a:t>
            </a:r>
            <a:r>
              <a:rPr lang="en-GB" sz="2000" dirty="0"/>
              <a:t>technology service </a:t>
            </a:r>
            <a:r>
              <a:rPr lang="en-GB" sz="2000" dirty="0" smtClean="0"/>
              <a:t>activities </a:t>
            </a:r>
            <a:r>
              <a:rPr lang="en-GB" sz="2000" dirty="0" err="1" smtClean="0"/>
              <a:t>n.e.c</a:t>
            </a:r>
            <a:r>
              <a:rPr lang="en-GB" sz="2000" dirty="0" smtClean="0"/>
              <a:t>.			60</a:t>
            </a:r>
            <a:endParaRPr lang="en-GB" sz="2000" dirty="0"/>
          </a:p>
          <a:p>
            <a:r>
              <a:rPr lang="en-GB" sz="2000" dirty="0"/>
              <a:t>Primary education	</a:t>
            </a:r>
            <a:r>
              <a:rPr lang="en-GB" sz="2000" dirty="0" smtClean="0"/>
              <a:t>					55</a:t>
            </a:r>
            <a:endParaRPr lang="en-GB" sz="2000" dirty="0"/>
          </a:p>
          <a:p>
            <a:r>
              <a:rPr lang="en-GB" sz="2000" dirty="0"/>
              <a:t>Other retail sale in non-specialised stores	</a:t>
            </a:r>
            <a:r>
              <a:rPr lang="en-GB" sz="2000" dirty="0" smtClean="0"/>
              <a:t>			55</a:t>
            </a:r>
            <a:endParaRPr lang="en-GB" sz="2000" dirty="0"/>
          </a:p>
          <a:p>
            <a:r>
              <a:rPr lang="en-GB" sz="2000" dirty="0"/>
              <a:t>Advertising agencies	</a:t>
            </a:r>
            <a:r>
              <a:rPr lang="en-GB" sz="2000" dirty="0" smtClean="0"/>
              <a:t>					50</a:t>
            </a:r>
            <a:endParaRPr lang="en-GB" sz="2000" dirty="0"/>
          </a:p>
          <a:p>
            <a:r>
              <a:rPr lang="en-GB" sz="2000" dirty="0"/>
              <a:t>Retail sale of clothing in specialised stores	</a:t>
            </a:r>
            <a:r>
              <a:rPr lang="en-GB" sz="2000" dirty="0" smtClean="0"/>
              <a:t>			50</a:t>
            </a:r>
            <a:endParaRPr lang="en-GB" sz="2000" dirty="0"/>
          </a:p>
          <a:p>
            <a:r>
              <a:rPr lang="en-GB" sz="2000" dirty="0"/>
              <a:t>Information technology consultancy activities	</a:t>
            </a:r>
            <a:r>
              <a:rPr lang="en-GB" sz="2000" dirty="0" smtClean="0"/>
              <a:t>		50</a:t>
            </a:r>
            <a:endParaRPr lang="en-GB" sz="2000" dirty="0"/>
          </a:p>
        </p:txBody>
      </p:sp>
    </p:spTree>
    <p:extLst>
      <p:ext uri="{BB962C8B-B14F-4D97-AF65-F5344CB8AC3E}">
        <p14:creationId xmlns:p14="http://schemas.microsoft.com/office/powerpoint/2010/main" val="4130782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99233" y="116632"/>
            <a:ext cx="8388424" cy="646331"/>
          </a:xfrm>
          <a:prstGeom prst="rect">
            <a:avLst/>
          </a:prstGeom>
          <a:noFill/>
          <a:ln w="9525">
            <a:noFill/>
            <a:miter lim="800000"/>
            <a:headEnd/>
            <a:tailEnd/>
          </a:ln>
        </p:spPr>
        <p:txBody>
          <a:bodyPr wrap="square">
            <a:spAutoFit/>
          </a:bodyPr>
          <a:lstStyle/>
          <a:p>
            <a:pPr algn="ctr" fontAlgn="auto">
              <a:spcBef>
                <a:spcPts val="0"/>
              </a:spcBef>
              <a:spcAft>
                <a:spcPts val="0"/>
              </a:spcAft>
            </a:pPr>
            <a:r>
              <a:rPr lang="en-GB" sz="3600" dirty="0" smtClean="0">
                <a:solidFill>
                  <a:prstClr val="black"/>
                </a:solidFill>
                <a:latin typeface="Gill Sans MT"/>
              </a:rPr>
              <a:t>Postgraduates – outcomes after six months</a:t>
            </a:r>
          </a:p>
        </p:txBody>
      </p:sp>
      <p:graphicFrame>
        <p:nvGraphicFramePr>
          <p:cNvPr id="2" name="Chart 1"/>
          <p:cNvGraphicFramePr/>
          <p:nvPr>
            <p:extLst>
              <p:ext uri="{D42A27DB-BD31-4B8C-83A1-F6EECF244321}">
                <p14:modId xmlns:p14="http://schemas.microsoft.com/office/powerpoint/2010/main" val="817113268"/>
              </p:ext>
            </p:extLst>
          </p:nvPr>
        </p:nvGraphicFramePr>
        <p:xfrm>
          <a:off x="107504" y="762962"/>
          <a:ext cx="9036496" cy="5258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339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spect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1933</TotalTime>
  <Words>2643</Words>
  <Application>Microsoft Office PowerPoint</Application>
  <PresentationFormat>On-screen Show (4:3)</PresentationFormat>
  <Paragraphs>290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Prospects Template</vt:lpstr>
      <vt:lpstr>What do Mathematics graduates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Ball</dc:creator>
  <cp:lastModifiedBy>Catherine Hobbs</cp:lastModifiedBy>
  <cp:revision>43</cp:revision>
  <cp:lastPrinted>2015-04-13T13:19:25Z</cp:lastPrinted>
  <dcterms:created xsi:type="dcterms:W3CDTF">2015-01-27T13:49:40Z</dcterms:created>
  <dcterms:modified xsi:type="dcterms:W3CDTF">2015-04-14T15:27:50Z</dcterms:modified>
</cp:coreProperties>
</file>